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8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59" r:id="rId13"/>
    <p:sldId id="258" r:id="rId14"/>
    <p:sldId id="260" r:id="rId15"/>
    <p:sldId id="283" r:id="rId16"/>
    <p:sldId id="269" r:id="rId17"/>
    <p:sldId id="276" r:id="rId18"/>
    <p:sldId id="284" r:id="rId19"/>
    <p:sldId id="277" r:id="rId20"/>
    <p:sldId id="279" r:id="rId21"/>
    <p:sldId id="271" r:id="rId22"/>
    <p:sldId id="264" r:id="rId23"/>
    <p:sldId id="275" r:id="rId24"/>
    <p:sldId id="274" r:id="rId2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9" autoAdjust="0"/>
    <p:restoredTop sz="75761" autoAdjust="0"/>
  </p:normalViewPr>
  <p:slideViewPr>
    <p:cSldViewPr>
      <p:cViewPr varScale="1">
        <p:scale>
          <a:sx n="86" d="100"/>
          <a:sy n="86" d="100"/>
        </p:scale>
        <p:origin x="-23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52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1923021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fld id="{231E8CE3-A4FC-41E5-B426-23FC6DE5C8D4}" type="slidenum">
              <a:rPr lang="zh-TW" altLang="en-US" b="0" smtClean="0">
                <a:ea typeface="新細明體" charset="-120"/>
              </a:rPr>
              <a:pPr eaLnBrk="1" hangingPunct="1"/>
              <a:t>15</a:t>
            </a:fld>
            <a:endParaRPr lang="en-US" altLang="zh-TW" b="0" smtClean="0">
              <a:ea typeface="新細明體" charset="-12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>
                <a:ea typeface="新細明體" charset="-120"/>
              </a:rPr>
              <a:t>Claude Shannon &amp; Warren Weaver  (</a:t>
            </a:r>
            <a:r>
              <a:rPr lang="en-US" altLang="zh-TW" i="1" smtClean="0">
                <a:ea typeface="新細明體" charset="-120"/>
              </a:rPr>
              <a:t>The Mathematical Theory of Communication</a:t>
            </a:r>
            <a:r>
              <a:rPr lang="en-US" altLang="zh-TW" smtClean="0">
                <a:ea typeface="新細明體" charset="-120"/>
              </a:rPr>
              <a:t>,1949; Weaver, 1949b)《</a:t>
            </a:r>
            <a:r>
              <a:rPr lang="zh-TW" altLang="en-US" smtClean="0">
                <a:ea typeface="新細明體" charset="-120"/>
              </a:rPr>
              <a:t>傳播數學模式</a:t>
            </a:r>
            <a:r>
              <a:rPr lang="en-US" altLang="zh-TW" smtClean="0">
                <a:ea typeface="新細明體" charset="-120"/>
              </a:rPr>
              <a:t>》</a:t>
            </a:r>
          </a:p>
          <a:p>
            <a:pPr eaLnBrk="1" hangingPunct="1"/>
            <a:r>
              <a:rPr lang="zh-TW" altLang="en-US" sz="1400" smtClean="0">
                <a:ea typeface="新細明體" charset="-120"/>
              </a:rPr>
              <a:t>口語化線型傳播 </a:t>
            </a:r>
            <a:r>
              <a:rPr lang="en-US" altLang="zh-TW" sz="800" smtClean="0">
                <a:ea typeface="新細明體" charset="-120"/>
              </a:rPr>
              <a:t>H. Lasswell (1948)</a:t>
            </a:r>
          </a:p>
          <a:p>
            <a:pPr eaLnBrk="1" hangingPunct="1"/>
            <a:r>
              <a:rPr lang="zh-TW" altLang="en-US" smtClean="0">
                <a:ea typeface="新細明體" charset="-120"/>
              </a:rPr>
              <a:t>誰</a:t>
            </a:r>
          </a:p>
          <a:p>
            <a:pPr eaLnBrk="1" hangingPunct="1"/>
            <a:r>
              <a:rPr lang="zh-TW" altLang="en-US" smtClean="0">
                <a:ea typeface="新細明體" charset="-120"/>
              </a:rPr>
              <a:t>說了什麼</a:t>
            </a:r>
          </a:p>
          <a:p>
            <a:pPr eaLnBrk="1" hangingPunct="1"/>
            <a:r>
              <a:rPr lang="zh-TW" altLang="en-US" smtClean="0">
                <a:ea typeface="新細明體" charset="-120"/>
              </a:rPr>
              <a:t>用了什麼管道</a:t>
            </a:r>
          </a:p>
          <a:p>
            <a:pPr eaLnBrk="1" hangingPunct="1"/>
            <a:r>
              <a:rPr lang="zh-TW" altLang="en-US" smtClean="0">
                <a:ea typeface="新細明體" charset="-120"/>
              </a:rPr>
              <a:t>對誰說</a:t>
            </a:r>
          </a:p>
          <a:p>
            <a:pPr eaLnBrk="1" hangingPunct="1"/>
            <a:r>
              <a:rPr lang="zh-TW" altLang="en-US" smtClean="0">
                <a:ea typeface="新細明體" charset="-120"/>
              </a:rPr>
              <a:t>產生什麼效果</a:t>
            </a:r>
          </a:p>
          <a:p>
            <a:pPr eaLnBrk="1" hangingPunct="1"/>
            <a:endParaRPr lang="zh-TW" altLang="en-US" sz="800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TW" altLang="en-US" smtClean="0">
                <a:ea typeface="ＭＳ Ｐゴシック" pitchFamily="34" charset="-128"/>
              </a:rPr>
              <a:t>多閱讀科普書籍有助於故事行銷</a:t>
            </a:r>
          </a:p>
          <a:p>
            <a:endParaRPr lang="zh-TW" altLang="en-US" smtClean="0">
              <a:ea typeface="ＭＳ Ｐゴシック" pitchFamily="34" charset="-128"/>
            </a:endParaRPr>
          </a:p>
        </p:txBody>
      </p:sp>
      <p:sp>
        <p:nvSpPr>
          <p:cNvPr id="140292" name="投影片編號版面配置區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fld id="{D92F25AA-CB9A-47A5-BECC-1F05BA4D0D29}" type="slidenum">
              <a:rPr lang="zh-TW" altLang="en-US" b="0" smtClean="0">
                <a:ea typeface="新細明體" charset="-120"/>
              </a:rPr>
              <a:pPr eaLnBrk="1" hangingPunct="1"/>
              <a:t>19</a:t>
            </a:fld>
            <a:endParaRPr lang="en-US" altLang="zh-TW" b="0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ea typeface="ＭＳ Ｐゴシック" pitchFamily="34" charset="-128"/>
              </a:rPr>
              <a:t>整合能力的企劃練功</a:t>
            </a:r>
            <a:r>
              <a:rPr lang="en-US" altLang="zh-TW" dirty="0" smtClean="0">
                <a:ea typeface="ＭＳ Ｐゴシック" pitchFamily="34" charset="-128"/>
              </a:rPr>
              <a:t>→</a:t>
            </a:r>
            <a:r>
              <a:rPr lang="zh-TW" altLang="en-US" dirty="0" smtClean="0">
                <a:ea typeface="ＭＳ Ｐゴシック" pitchFamily="34" charset="-128"/>
              </a:rPr>
              <a:t>策略思考能力</a:t>
            </a:r>
            <a:endParaRPr lang="en-US" altLang="zh-TW" dirty="0" smtClean="0">
              <a:ea typeface="ＭＳ Ｐゴシック" pitchFamily="34" charset="-128"/>
            </a:endParaRPr>
          </a:p>
          <a:p>
            <a:r>
              <a:rPr lang="en-US" altLang="zh-TW" dirty="0" smtClean="0">
                <a:ea typeface="ＭＳ Ｐゴシック" pitchFamily="34" charset="-128"/>
              </a:rPr>
              <a:t>1.</a:t>
            </a:r>
            <a:r>
              <a:rPr lang="zh-TW" altLang="en-US" dirty="0" smtClean="0">
                <a:ea typeface="ＭＳ Ｐゴシック" pitchFamily="34" charset="-128"/>
              </a:rPr>
              <a:t>觀察感知力：敏銳的嗅覺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2.</a:t>
            </a:r>
            <a:r>
              <a:rPr lang="zh-TW" altLang="en-US" dirty="0" smtClean="0">
                <a:ea typeface="ＭＳ Ｐゴシック" pitchFamily="34" charset="-128"/>
              </a:rPr>
              <a:t>問題分析力：</a:t>
            </a:r>
            <a:r>
              <a:rPr lang="en-US" altLang="ja-JP" dirty="0" smtClean="0">
                <a:ea typeface="ＭＳ Ｐゴシック" pitchFamily="34" charset="-128"/>
              </a:rPr>
              <a:t>why</a:t>
            </a:r>
            <a:r>
              <a:rPr lang="zh-TW" altLang="en-US" dirty="0" smtClean="0">
                <a:ea typeface="ＭＳ Ｐゴシック" pitchFamily="34" charset="-128"/>
              </a:rPr>
              <a:t>？核心、次核心、非核心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3.</a:t>
            </a:r>
            <a:r>
              <a:rPr lang="zh-TW" altLang="en-US" dirty="0" smtClean="0">
                <a:ea typeface="ＭＳ Ｐゴシック" pitchFamily="34" charset="-128"/>
              </a:rPr>
              <a:t>資料蒐集力：書籍、網路、人脈、分析、解釋、運用、意義化資訊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4.</a:t>
            </a:r>
            <a:r>
              <a:rPr lang="zh-TW" altLang="en-US" dirty="0" smtClean="0">
                <a:ea typeface="ＭＳ Ｐゴシック" pitchFamily="34" charset="-128"/>
              </a:rPr>
              <a:t>判斷決策力：聚焦、去蕪存菁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5.</a:t>
            </a:r>
            <a:r>
              <a:rPr lang="zh-TW" altLang="en-US" dirty="0" smtClean="0">
                <a:ea typeface="ＭＳ Ｐゴシック" pitchFamily="34" charset="-128"/>
              </a:rPr>
              <a:t>動腦創意力：新價值、附加價值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6.</a:t>
            </a:r>
            <a:r>
              <a:rPr lang="zh-TW" altLang="en-US" dirty="0" smtClean="0">
                <a:ea typeface="ＭＳ Ｐゴシック" pitchFamily="34" charset="-128"/>
              </a:rPr>
              <a:t>資源整合力：整合現有資源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7.</a:t>
            </a:r>
            <a:r>
              <a:rPr lang="zh-TW" altLang="en-US" dirty="0" smtClean="0">
                <a:ea typeface="ＭＳ Ｐゴシック" pitchFamily="34" charset="-128"/>
              </a:rPr>
              <a:t>企劃撰寫力：邏輯架構、文字與圖像表現能力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8.</a:t>
            </a:r>
            <a:r>
              <a:rPr lang="zh-TW" altLang="en-US" dirty="0" smtClean="0">
                <a:ea typeface="ＭＳ Ｐゴシック" pitchFamily="34" charset="-128"/>
              </a:rPr>
              <a:t>提案溝通力：口語與肢體表達、與企劃互為表裡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9.</a:t>
            </a:r>
            <a:r>
              <a:rPr lang="zh-TW" altLang="en-US" dirty="0" smtClean="0">
                <a:ea typeface="ＭＳ Ｐゴシック" pitchFamily="34" charset="-128"/>
              </a:rPr>
              <a:t>執行管理力：時間管理、流程控管、適度修正</a:t>
            </a:r>
          </a:p>
          <a:p>
            <a:endParaRPr lang="zh-TW" altLang="en-US" dirty="0" smtClean="0">
              <a:ea typeface="ＭＳ Ｐゴシック" pitchFamily="34" charset="-128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0473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ea typeface="ＭＳ Ｐゴシック" pitchFamily="34" charset="-128"/>
              </a:rPr>
              <a:t>企劃力</a:t>
            </a:r>
            <a:endParaRPr lang="en-US" altLang="zh-TW" dirty="0" smtClean="0">
              <a:ea typeface="ＭＳ Ｐゴシック" pitchFamily="34" charset="-128"/>
            </a:endParaRPr>
          </a:p>
          <a:p>
            <a:r>
              <a:rPr lang="zh-TW" altLang="en-US" dirty="0" smtClean="0">
                <a:ea typeface="ＭＳ Ｐゴシック" pitchFamily="34" charset="-128"/>
              </a:rPr>
              <a:t>問題</a:t>
            </a:r>
            <a:r>
              <a:rPr lang="en-US" altLang="zh-TW" dirty="0" smtClean="0">
                <a:ea typeface="ＭＳ Ｐゴシック" pitchFamily="34" charset="-128"/>
              </a:rPr>
              <a:t>→</a:t>
            </a:r>
            <a:r>
              <a:rPr lang="zh-TW" altLang="en-US" dirty="0" smtClean="0">
                <a:ea typeface="ＭＳ Ｐゴシック" pitchFamily="34" charset="-128"/>
              </a:rPr>
              <a:t>蒐集資料</a:t>
            </a:r>
            <a:r>
              <a:rPr lang="en-US" altLang="zh-TW" dirty="0" smtClean="0">
                <a:ea typeface="ＭＳ Ｐゴシック" pitchFamily="34" charset="-128"/>
              </a:rPr>
              <a:t>→</a:t>
            </a:r>
            <a:r>
              <a:rPr lang="zh-TW" altLang="en-US" dirty="0" smtClean="0">
                <a:ea typeface="ＭＳ Ｐゴシック" pitchFamily="34" charset="-128"/>
              </a:rPr>
              <a:t>彙整分析</a:t>
            </a:r>
            <a:r>
              <a:rPr lang="en-US" altLang="zh-TW" dirty="0" smtClean="0">
                <a:ea typeface="ＭＳ Ｐゴシック" pitchFamily="34" charset="-128"/>
              </a:rPr>
              <a:t>→</a:t>
            </a:r>
            <a:r>
              <a:rPr lang="zh-TW" altLang="en-US" dirty="0" smtClean="0">
                <a:ea typeface="ＭＳ Ｐゴシック" pitchFamily="34" charset="-128"/>
              </a:rPr>
              <a:t>發想</a:t>
            </a:r>
            <a:r>
              <a:rPr lang="en-US" altLang="zh-TW" dirty="0" smtClean="0">
                <a:ea typeface="ＭＳ Ｐゴシック" pitchFamily="34" charset="-128"/>
              </a:rPr>
              <a:t>→</a:t>
            </a:r>
            <a:r>
              <a:rPr lang="zh-TW" altLang="en-US" dirty="0" smtClean="0">
                <a:ea typeface="ＭＳ Ｐゴシック" pitchFamily="34" charset="-128"/>
              </a:rPr>
              <a:t>規劃</a:t>
            </a:r>
            <a:r>
              <a:rPr lang="en-US" altLang="zh-TW" dirty="0" smtClean="0">
                <a:ea typeface="ＭＳ Ｐゴシック" pitchFamily="34" charset="-128"/>
              </a:rPr>
              <a:t>→</a:t>
            </a:r>
            <a:r>
              <a:rPr lang="zh-TW" altLang="en-US" dirty="0" smtClean="0">
                <a:ea typeface="ＭＳ Ｐゴシック" pitchFamily="34" charset="-128"/>
              </a:rPr>
              <a:t>執行</a:t>
            </a:r>
            <a:r>
              <a:rPr lang="en-US" altLang="zh-TW" dirty="0" smtClean="0">
                <a:ea typeface="ＭＳ Ｐゴシック" pitchFamily="34" charset="-128"/>
              </a:rPr>
              <a:t>→</a:t>
            </a:r>
            <a:r>
              <a:rPr lang="zh-TW" altLang="en-US" dirty="0" smtClean="0">
                <a:ea typeface="ＭＳ Ｐゴシック" pitchFamily="34" charset="-128"/>
              </a:rPr>
              <a:t>經驗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1.</a:t>
            </a:r>
            <a:r>
              <a:rPr lang="zh-TW" altLang="en-US" dirty="0" smtClean="0">
                <a:ea typeface="ＭＳ Ｐゴシック" pitchFamily="34" charset="-128"/>
              </a:rPr>
              <a:t>舊酒裝新瓶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2.</a:t>
            </a:r>
            <a:r>
              <a:rPr lang="zh-TW" altLang="en-US" dirty="0" smtClean="0">
                <a:ea typeface="ＭＳ Ｐゴシック" pitchFamily="34" charset="-128"/>
              </a:rPr>
              <a:t>親臨第一線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3.</a:t>
            </a:r>
            <a:r>
              <a:rPr lang="zh-TW" altLang="en-US" dirty="0" smtClean="0">
                <a:ea typeface="ＭＳ Ｐゴシック" pitchFamily="34" charset="-128"/>
              </a:rPr>
              <a:t>目標正確有賣點：從消費者的需求出發，引導目標對象進入設定的市場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4.</a:t>
            </a:r>
            <a:r>
              <a:rPr lang="zh-TW" altLang="en-US" dirty="0" smtClean="0">
                <a:ea typeface="ＭＳ Ｐゴシック" pitchFamily="34" charset="-128"/>
              </a:rPr>
              <a:t>運用數據精準瞄準，切勿天馬行空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5.</a:t>
            </a:r>
            <a:r>
              <a:rPr lang="zh-TW" altLang="en-US" dirty="0" smtClean="0">
                <a:ea typeface="ＭＳ Ｐゴシック" pitchFamily="34" charset="-128"/>
              </a:rPr>
              <a:t>有次序的時間管理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6.</a:t>
            </a:r>
            <a:r>
              <a:rPr lang="zh-TW" altLang="en-US" dirty="0" smtClean="0">
                <a:ea typeface="ＭＳ Ｐゴシック" pitchFamily="34" charset="-128"/>
              </a:rPr>
              <a:t>持續追蹤與檢討</a:t>
            </a:r>
          </a:p>
          <a:p>
            <a:r>
              <a:rPr lang="en-US" altLang="zh-TW" dirty="0" smtClean="0">
                <a:ea typeface="ＭＳ Ｐゴシック" pitchFamily="34" charset="-128"/>
              </a:rPr>
              <a:t>7.</a:t>
            </a:r>
            <a:r>
              <a:rPr lang="zh-TW" altLang="en-US" dirty="0" smtClean="0">
                <a:ea typeface="ＭＳ Ｐゴシック" pitchFamily="34" charset="-128"/>
              </a:rPr>
              <a:t>團隊合作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9556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0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0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大標題文字"/>
          <p:cNvSpPr txBox="1">
            <a:spLocks noGrp="1"/>
          </p:cNvSpPr>
          <p:nvPr>
            <p:ph type="title"/>
          </p:nvPr>
        </p:nvSpPr>
        <p:spPr>
          <a:xfrm>
            <a:off x="457200" y="892174"/>
            <a:ext cx="8229600" cy="1508126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/>
          <a:p>
            <a:r>
              <a:t>大標題文字</a:t>
            </a:r>
          </a:p>
        </p:txBody>
      </p:sp>
      <p:sp>
        <p:nvSpPr>
          <p:cNvPr id="27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457200" y="2393007"/>
            <a:ext cx="8229600" cy="2953943"/>
          </a:xfrm>
          <a:prstGeom prst="rect">
            <a:avLst/>
          </a:prstGeom>
        </p:spPr>
        <p:txBody>
          <a:bodyPr lIns="45718" tIns="45718" rIns="45718" bIns="45718" anchor="ctr">
            <a:normAutofit/>
          </a:bodyPr>
          <a:lstStyle>
            <a:lvl1pPr algn="ctr"/>
            <a:lvl2pPr marL="783771" indent="-326571" algn="ctr"/>
            <a:lvl3pPr algn="ctr"/>
            <a:lvl4pPr algn="ctr"/>
            <a:lvl5pPr algn="ctr"/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384894" y="6245225"/>
            <a:ext cx="301907" cy="288822"/>
          </a:xfrm>
          <a:prstGeom prst="rect">
            <a:avLst/>
          </a:prstGeom>
        </p:spPr>
        <p:txBody>
          <a:bodyPr lIns="45718" tIns="45718" rIns="45718" bIns="45718"/>
          <a:lstStyle>
            <a:lvl1pPr>
              <a:defRPr b="1" i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2"/>
          <p:cNvSpPr txBox="1"/>
          <p:nvPr/>
        </p:nvSpPr>
        <p:spPr>
          <a:xfrm>
            <a:off x="5238750" y="6492875"/>
            <a:ext cx="3200400" cy="307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808080"/>
                </a:solidFill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r>
              <a:t>2017 全國生物多樣性教育培訓班</a:t>
            </a:r>
          </a:p>
        </p:txBody>
      </p:sp>
      <p:sp>
        <p:nvSpPr>
          <p:cNvPr id="36" name="大標題文字"/>
          <p:cNvSpPr txBox="1">
            <a:spLocks noGrp="1"/>
          </p:cNvSpPr>
          <p:nvPr>
            <p:ph type="title"/>
          </p:nvPr>
        </p:nvSpPr>
        <p:spPr>
          <a:xfrm>
            <a:off x="457200" y="274636"/>
            <a:ext cx="8229600" cy="1143002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/>
          <a:p>
            <a:r>
              <a:t>大標題文字</a:t>
            </a:r>
          </a:p>
        </p:txBody>
      </p:sp>
      <p:sp>
        <p:nvSpPr>
          <p:cNvPr id="37" name="內文層級一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18" tIns="45718" rIns="45718" bIns="45718">
            <a:normAutofit/>
          </a:bodyPr>
          <a:lstStyle>
            <a:lvl2pPr marL="783771" indent="-326571"/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8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5225"/>
            <a:ext cx="358411" cy="350660"/>
          </a:xfrm>
          <a:prstGeom prst="rect">
            <a:avLst/>
          </a:prstGeom>
        </p:spPr>
        <p:txBody>
          <a:bodyPr lIns="45718" tIns="45718" rIns="45718" bIns="45718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標楷體" pitchFamily="65" charset="-120"/>
              </a:defRPr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3D7CF-E2FF-41D6-8AE7-DEB30A5214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837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017 全國生物多樣性教育培訓班"/>
          <p:cNvSpPr txBox="1"/>
          <p:nvPr/>
        </p:nvSpPr>
        <p:spPr>
          <a:xfrm>
            <a:off x="5238750" y="6492875"/>
            <a:ext cx="3200400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solidFill>
                  <a:srgbClr val="808080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2017 全國生物多樣性教育培訓班</a:t>
            </a:r>
          </a:p>
        </p:txBody>
      </p:sp>
      <p:sp>
        <p:nvSpPr>
          <p:cNvPr id="3" name="大標題文字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大標題文字</a:t>
            </a:r>
          </a:p>
        </p:txBody>
      </p:sp>
      <p:sp>
        <p:nvSpPr>
          <p:cNvPr id="4" name="內文層級一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2017 全國生物多樣性教育培訓班"/>
          <p:cNvSpPr txBox="1"/>
          <p:nvPr/>
        </p:nvSpPr>
        <p:spPr>
          <a:xfrm>
            <a:off x="4821237" y="6448425"/>
            <a:ext cx="3600451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solidFill>
                  <a:srgbClr val="DDDDDD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t>2017 全國生物多樣性教育培訓班</a:t>
            </a:r>
          </a:p>
        </p:txBody>
      </p:sp>
      <p:sp>
        <p:nvSpPr>
          <p:cNvPr id="48" name="中華民國自然生態保育協會"/>
          <p:cNvSpPr txBox="1"/>
          <p:nvPr/>
        </p:nvSpPr>
        <p:spPr>
          <a:xfrm>
            <a:off x="5435600" y="2997200"/>
            <a:ext cx="3024188" cy="320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>
                <a:solidFill>
                  <a:srgbClr val="808080"/>
                </a:solidFill>
                <a:latin typeface="標楷體"/>
                <a:ea typeface="標楷體"/>
                <a:cs typeface="標楷體"/>
                <a:sym typeface="標楷體"/>
              </a:defRPr>
            </a:lvl1pPr>
          </a:lstStyle>
          <a:p>
            <a:r>
              <a:t>中華民國自然生態保育協會</a:t>
            </a:r>
          </a:p>
        </p:txBody>
      </p:sp>
      <p:sp>
        <p:nvSpPr>
          <p:cNvPr id="49" name="生物多樣性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4800">
                <a:solidFill>
                  <a:srgbClr val="006600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生物多樣性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defRPr sz="4800">
                <a:solidFill>
                  <a:srgbClr val="006600"/>
                </a:solidFill>
                <a:latin typeface="標楷體"/>
                <a:ea typeface="標楷體"/>
                <a:cs typeface="標楷體"/>
                <a:sym typeface="標楷體"/>
              </a:defRPr>
            </a:pPr>
            <a:r>
              <a:rPr b="1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議題操作與傳播</a:t>
            </a:r>
            <a:endParaRPr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0" name="吳倩菊…"/>
          <p:cNvSpPr txBox="1">
            <a:spLocks noGrp="1"/>
          </p:cNvSpPr>
          <p:nvPr>
            <p:ph type="body" sz="half" idx="1"/>
          </p:nvPr>
        </p:nvSpPr>
        <p:spPr>
          <a:xfrm>
            <a:off x="467544" y="2294467"/>
            <a:ext cx="8229600" cy="764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lnSpc>
                <a:spcPct val="80000"/>
              </a:lnSpc>
              <a:spcBef>
                <a:spcPts val="600"/>
              </a:spcBef>
              <a:buSzTx/>
              <a:buNone/>
              <a:defRPr sz="2800" b="1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dirty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  <a:sym typeface="標楷體"/>
              </a:rPr>
              <a:t>吳倩菊 </a:t>
            </a:r>
            <a:endParaRPr b="1" dirty="0" smtClean="0">
              <a:latin typeface="標楷體" panose="03000509000000000000" pitchFamily="65" charset="-120"/>
              <a:ea typeface="標楷體" panose="03000509000000000000" pitchFamily="65" charset="-120"/>
              <a:cs typeface="標楷體"/>
              <a:sym typeface="標楷體"/>
            </a:endParaRPr>
          </a:p>
          <a:p>
            <a:pPr marL="0" indent="0" algn="r">
              <a:lnSpc>
                <a:spcPct val="80000"/>
              </a:lnSpc>
              <a:spcBef>
                <a:spcPts val="400"/>
              </a:spcBef>
              <a:buSzTx/>
              <a:buNone/>
              <a:defRPr sz="1800" b="1" i="1">
                <a:solidFill>
                  <a:srgbClr val="CC33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SWAN </a:t>
            </a:r>
            <a:r>
              <a:rPr b="1" i="0" dirty="0" err="1" smtClean="0">
                <a:latin typeface="標楷體" panose="03000509000000000000" pitchFamily="65" charset="-120"/>
                <a:ea typeface="標楷體" panose="03000509000000000000" pitchFamily="65" charset="-120"/>
                <a:cs typeface="標楷體"/>
                <a:sym typeface="標楷體"/>
              </a:rPr>
              <a:t>培訓講師</a:t>
            </a:r>
            <a:endParaRPr b="1" i="0" dirty="0">
              <a:latin typeface="標楷體" panose="03000509000000000000" pitchFamily="65" charset="-120"/>
              <a:ea typeface="標楷體" panose="03000509000000000000" pitchFamily="65" charset="-120"/>
              <a:cs typeface="標楷體"/>
              <a:sym typeface="標楷體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行銷八步曲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建立預算、找到資金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來源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需要多少經費才能達到我們想要的目標？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該找何種夥伴會使我們的合作最有成效？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078355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行銷八步曲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完成計畫並持續維持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p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需要做什麼能讓建立的改變行為持續？</a:t>
            </a:r>
          </a:p>
        </p:txBody>
      </p:sp>
    </p:spTree>
    <p:extLst>
      <p:ext uri="{BB962C8B-B14F-4D97-AF65-F5344CB8AC3E}">
        <p14:creationId xmlns:p14="http://schemas.microsoft.com/office/powerpoint/2010/main" val="2292593804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議題 Issue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議題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9" name="議題是...不同的群體對於有限資源的競爭，以及對問題解決的方法產生爭議…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不同的群體對於有限資源的競爭，及對問題解決的方法產生爭議</a:t>
            </a:r>
          </a:p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議題性質：普遍性、鼓吹性、選擇性、科技</a:t>
            </a:r>
          </a:p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議題領域：環境、健康、社區、預防</a:t>
            </a: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議題分類：利益與成本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0" name="表格"/>
          <p:cNvGraphicFramePr/>
          <p:nvPr>
            <p:extLst>
              <p:ext uri="{D42A27DB-BD31-4B8C-83A1-F6EECF244321}">
                <p14:modId xmlns:p14="http://schemas.microsoft.com/office/powerpoint/2010/main" val="411492281"/>
              </p:ext>
            </p:extLst>
          </p:nvPr>
        </p:nvGraphicFramePr>
        <p:xfrm>
          <a:off x="5220072" y="4221088"/>
          <a:ext cx="3377389" cy="182931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546568"/>
                <a:gridCol w="1336141"/>
                <a:gridCol w="1494680"/>
              </a:tblGrid>
              <a:tr h="42715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分散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集中</a:t>
                      </a:r>
                    </a:p>
                  </a:txBody>
                  <a:tcPr marL="0" marR="0" marT="0" marB="0" anchor="ctr" horzOverflow="overflow"/>
                </a:tc>
              </a:tr>
              <a:tr h="427154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分散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(1)全體議題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(2)個案議題</a:t>
                      </a:r>
                    </a:p>
                  </a:txBody>
                  <a:tcPr marL="0" marR="0" marT="0" marB="0" anchor="ctr" horzOverflow="overflow"/>
                </a:tc>
              </a:tr>
              <a:tr h="68844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集中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(3)企業家議題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(4)利益團體議題</a:t>
                      </a:r>
                    </a:p>
                  </a:txBody>
                  <a:tcPr marL="0" marR="0" marT="0" marB="0" anchor="ctr" horzOverflow="overflow"/>
                </a:tc>
              </a:tr>
              <a:tr h="286559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endParaRPr/>
                    </a:p>
                  </a:txBody>
                  <a:tcPr marL="0" marR="0" marT="0" marB="0" anchor="ctr" horzOverflow="overflow"/>
                </a:tc>
                <a:tc gridSpan="2">
                  <a:txBody>
                    <a:bodyPr/>
                    <a:lstStyle/>
                    <a:p>
                      <a:pPr algn="r">
                        <a:defRPr sz="1800"/>
                      </a:pPr>
                      <a:r>
                        <a:rPr dirty="0"/>
                        <a:t>Stabley,1985</a:t>
                      </a:r>
                    </a:p>
                  </a:txBody>
                  <a:tcPr marL="0" marR="0" marT="0" marB="0" anchor="ctr" horzOverflow="overflow"/>
                </a:tc>
                <a:tc hMerge="1">
                  <a:txBody>
                    <a:bodyPr/>
                    <a:lstStyle/>
                    <a:p>
                      <a:endParaRPr lang="zh-TW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gendas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公共議題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6" name="內文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1970 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議題管理</a:t>
            </a:r>
          </a:p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公共事務管理</a:t>
            </a:r>
          </a:p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議題廣告</a:t>
            </a:r>
          </a:p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公共議題</a:t>
            </a:r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ycle…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公共議題的生命週期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3" name="階段1：議題起源   潛伏至發端…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階段</a:t>
            </a: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：議題起源   潛伏至發端</a:t>
            </a:r>
          </a:p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階段</a:t>
            </a: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：議題擴大  媒體報導 </a:t>
            </a:r>
          </a:p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階段</a:t>
            </a: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：議題組織化  白熱化</a:t>
            </a:r>
          </a:p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階段</a:t>
            </a:r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：解決期 立法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4" name="表格"/>
          <p:cNvGraphicFramePr/>
          <p:nvPr>
            <p:extLst>
              <p:ext uri="{D42A27DB-BD31-4B8C-83A1-F6EECF244321}">
                <p14:modId xmlns:p14="http://schemas.microsoft.com/office/powerpoint/2010/main" val="655816912"/>
              </p:ext>
            </p:extLst>
          </p:nvPr>
        </p:nvGraphicFramePr>
        <p:xfrm>
          <a:off x="2411760" y="4077072"/>
          <a:ext cx="5904656" cy="2088232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1476164"/>
                <a:gridCol w="1476164"/>
                <a:gridCol w="1476164"/>
                <a:gridCol w="1476164"/>
              </a:tblGrid>
              <a:tr h="868733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 dirty="0"/>
                        <a:t>階段</a:t>
                      </a:r>
                      <a:r>
                        <a:rPr sz="1600" dirty="0" smtClean="0"/>
                        <a:t>1</a:t>
                      </a:r>
                      <a:r>
                        <a:rPr lang="zh-TW" altLang="en-US" sz="1600" dirty="0" smtClean="0"/>
                        <a:t>：</a:t>
                      </a:r>
                      <a:endParaRPr lang="en-US" altLang="zh-TW" sz="1600" dirty="0" smtClean="0"/>
                    </a:p>
                    <a:p>
                      <a:pPr algn="l">
                        <a:defRPr sz="1800"/>
                      </a:pPr>
                      <a:r>
                        <a:rPr lang="zh-TW" altLang="en-US" sz="1600" dirty="0" smtClean="0"/>
                        <a:t>議題起源</a:t>
                      </a:r>
                      <a:endParaRPr sz="16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2400"/>
                      </a:pPr>
                      <a:r>
                        <a:rPr lang="zh-TW" altLang="en-US" sz="1600" dirty="0" smtClean="0"/>
                        <a:t>階段</a:t>
                      </a:r>
                      <a:r>
                        <a:rPr lang="en-US" altLang="zh-TW" sz="1600" dirty="0" smtClean="0"/>
                        <a:t>2</a:t>
                      </a:r>
                      <a:r>
                        <a:rPr lang="zh-TW" altLang="en-US" sz="1600" dirty="0" smtClean="0"/>
                        <a:t>：</a:t>
                      </a:r>
                      <a:endParaRPr lang="en-US" altLang="zh-TW" sz="1600" dirty="0" smtClean="0"/>
                    </a:p>
                    <a:p>
                      <a:pPr algn="l">
                        <a:defRPr sz="2400"/>
                      </a:pPr>
                      <a:r>
                        <a:rPr lang="zh-TW" altLang="en-US" sz="1600" dirty="0" smtClean="0"/>
                        <a:t>議題擴大 </a:t>
                      </a:r>
                      <a:endParaRPr sz="16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2400"/>
                      </a:pPr>
                      <a:r>
                        <a:rPr lang="zh-TW" altLang="en-US" sz="1600" dirty="0" smtClean="0"/>
                        <a:t>階段</a:t>
                      </a:r>
                      <a:r>
                        <a:rPr lang="en-US" altLang="zh-TW" sz="1600" dirty="0" smtClean="0"/>
                        <a:t>3</a:t>
                      </a:r>
                      <a:r>
                        <a:rPr lang="zh-TW" altLang="en-US" sz="1600" dirty="0" smtClean="0"/>
                        <a:t>：</a:t>
                      </a:r>
                      <a:endParaRPr lang="en-US" altLang="zh-TW" sz="1600" dirty="0" smtClean="0"/>
                    </a:p>
                    <a:p>
                      <a:pPr algn="l">
                        <a:defRPr sz="2400"/>
                      </a:pPr>
                      <a:r>
                        <a:rPr lang="zh-TW" altLang="en-US" sz="1600" dirty="0" smtClean="0"/>
                        <a:t>議題組織化 </a:t>
                      </a:r>
                      <a:endParaRPr sz="1600"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2400"/>
                      </a:pPr>
                      <a:r>
                        <a:rPr lang="zh-TW" altLang="en-US" sz="1600" dirty="0" smtClean="0"/>
                        <a:t>階段</a:t>
                      </a:r>
                      <a:r>
                        <a:rPr lang="en-US" altLang="zh-TW" sz="1600" dirty="0" smtClean="0"/>
                        <a:t>4</a:t>
                      </a:r>
                      <a:r>
                        <a:rPr lang="zh-TW" altLang="en-US" sz="1600" dirty="0" smtClean="0"/>
                        <a:t>：</a:t>
                      </a:r>
                      <a:endParaRPr lang="en-US" altLang="zh-TW" sz="1600" dirty="0" smtClean="0"/>
                    </a:p>
                    <a:p>
                      <a:pPr algn="l">
                        <a:defRPr sz="2400"/>
                      </a:pPr>
                      <a:r>
                        <a:rPr lang="zh-TW" altLang="en-US" sz="1600" dirty="0" smtClean="0"/>
                        <a:t>解決期 </a:t>
                      </a:r>
                      <a:endParaRPr sz="1600" dirty="0"/>
                    </a:p>
                  </a:txBody>
                  <a:tcPr marL="0" marR="0" marT="0" marB="0" anchor="ctr" horzOverflow="overflow"/>
                </a:tc>
              </a:tr>
              <a:tr h="1219499">
                <a:tc>
                  <a:txBody>
                    <a:bodyPr/>
                    <a:lstStyle/>
                    <a:p>
                      <a:pPr algn="l">
                        <a:defRPr sz="2400"/>
                      </a:pPr>
                      <a:endParaRPr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2400"/>
                      </a:pPr>
                      <a:endParaRPr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2400"/>
                      </a:pPr>
                      <a:endParaRPr dirty="0"/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>
                        <a:defRPr sz="2400"/>
                      </a:pPr>
                      <a:endParaRPr dirty="0"/>
                    </a:p>
                  </a:txBody>
                  <a:tcPr marL="0" marR="0" marT="0" marB="0" anchor="ctr" horzOverflow="overflow"/>
                </a:tc>
              </a:tr>
            </a:tbl>
          </a:graphicData>
        </a:graphic>
      </p:graphicFrame>
      <p:sp>
        <p:nvSpPr>
          <p:cNvPr id="4" name="手繪多邊形 3"/>
          <p:cNvSpPr/>
          <p:nvPr/>
        </p:nvSpPr>
        <p:spPr>
          <a:xfrm>
            <a:off x="2531165" y="5034318"/>
            <a:ext cx="5353878" cy="1021925"/>
          </a:xfrm>
          <a:custGeom>
            <a:avLst/>
            <a:gdLst>
              <a:gd name="connsiteX0" fmla="*/ 0 w 5353878"/>
              <a:gd name="connsiteY0" fmla="*/ 1008673 h 1021925"/>
              <a:gd name="connsiteX1" fmla="*/ 1895061 w 5353878"/>
              <a:gd name="connsiteY1" fmla="*/ 703873 h 1021925"/>
              <a:gd name="connsiteX2" fmla="*/ 3816626 w 5353878"/>
              <a:gd name="connsiteY2" fmla="*/ 1508 h 1021925"/>
              <a:gd name="connsiteX3" fmla="*/ 4518992 w 5353878"/>
              <a:gd name="connsiteY3" fmla="*/ 531595 h 1021925"/>
              <a:gd name="connsiteX4" fmla="*/ 5353878 w 5353878"/>
              <a:gd name="connsiteY4" fmla="*/ 1021925 h 102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3878" h="1021925">
                <a:moveTo>
                  <a:pt x="0" y="1008673"/>
                </a:moveTo>
                <a:cubicBezTo>
                  <a:pt x="629478" y="940203"/>
                  <a:pt x="1258957" y="871734"/>
                  <a:pt x="1895061" y="703873"/>
                </a:cubicBezTo>
                <a:cubicBezTo>
                  <a:pt x="2531165" y="536012"/>
                  <a:pt x="3379304" y="30221"/>
                  <a:pt x="3816626" y="1508"/>
                </a:cubicBezTo>
                <a:cubicBezTo>
                  <a:pt x="4253948" y="-27205"/>
                  <a:pt x="4262783" y="361525"/>
                  <a:pt x="4518992" y="531595"/>
                </a:cubicBezTo>
                <a:cubicBezTo>
                  <a:pt x="4775201" y="701664"/>
                  <a:pt x="5272156" y="918116"/>
                  <a:pt x="5353878" y="1021925"/>
                </a:cubicBezTo>
              </a:path>
            </a:pathLst>
          </a:custGeom>
          <a:noFill/>
          <a:ln w="254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資訊簡單傳播模式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Shannon &amp; Weaver(1949)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簡約的線型傳播</a:t>
            </a:r>
          </a:p>
        </p:txBody>
      </p:sp>
      <p:sp>
        <p:nvSpPr>
          <p:cNvPr id="21509" name="Oval 4"/>
          <p:cNvSpPr>
            <a:spLocks noChangeArrowheads="1"/>
          </p:cNvSpPr>
          <p:nvPr/>
        </p:nvSpPr>
        <p:spPr bwMode="auto">
          <a:xfrm>
            <a:off x="323850" y="2997200"/>
            <a:ext cx="1439863" cy="143986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kumimoji="1" lang="zh-TW" altLang="en-US" sz="2400" b="0"/>
              <a:t>訊息來源</a:t>
            </a:r>
          </a:p>
          <a:p>
            <a:pPr algn="ctr" eaLnBrk="1" hangingPunct="1"/>
            <a:r>
              <a:rPr kumimoji="1" lang="zh-TW" altLang="en-US" sz="2400" b="0"/>
              <a:t>傳播者</a:t>
            </a:r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7164388" y="2924175"/>
            <a:ext cx="1584325" cy="15843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kumimoji="1" lang="zh-TW" altLang="en-US" sz="2400" b="0"/>
              <a:t>訊息接收</a:t>
            </a:r>
          </a:p>
          <a:p>
            <a:pPr algn="ctr" eaLnBrk="1" hangingPunct="1"/>
            <a:r>
              <a:rPr lang="zh-TW" altLang="en-US" sz="2400" b="0"/>
              <a:t>接收者</a:t>
            </a:r>
          </a:p>
        </p:txBody>
      </p:sp>
      <p:sp>
        <p:nvSpPr>
          <p:cNvPr id="21511" name="Line 6"/>
          <p:cNvSpPr>
            <a:spLocks noChangeShapeType="1"/>
          </p:cNvSpPr>
          <p:nvPr/>
        </p:nvSpPr>
        <p:spPr bwMode="auto">
          <a:xfrm>
            <a:off x="1763713" y="3716338"/>
            <a:ext cx="5048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3419475" y="4941888"/>
            <a:ext cx="2016125" cy="10096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kumimoji="1" lang="zh-TW" altLang="en-US" sz="3200" b="0"/>
              <a:t>噪音干擾</a:t>
            </a:r>
          </a:p>
        </p:txBody>
      </p:sp>
      <p:sp>
        <p:nvSpPr>
          <p:cNvPr id="21513" name="Rectangle 8"/>
          <p:cNvSpPr>
            <a:spLocks noChangeArrowheads="1"/>
          </p:cNvSpPr>
          <p:nvPr/>
        </p:nvSpPr>
        <p:spPr bwMode="auto">
          <a:xfrm>
            <a:off x="2268538" y="3211513"/>
            <a:ext cx="863600" cy="10096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kumimoji="1" lang="zh-TW" altLang="en-US" b="0"/>
              <a:t>傳輸器</a:t>
            </a:r>
          </a:p>
        </p:txBody>
      </p:sp>
      <p:sp>
        <p:nvSpPr>
          <p:cNvPr id="21514" name="Rectangle 9"/>
          <p:cNvSpPr>
            <a:spLocks noChangeArrowheads="1"/>
          </p:cNvSpPr>
          <p:nvPr/>
        </p:nvSpPr>
        <p:spPr bwMode="auto">
          <a:xfrm>
            <a:off x="5724525" y="3213100"/>
            <a:ext cx="865188" cy="10080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kumimoji="1" lang="zh-TW" altLang="en-US" b="0"/>
              <a:t>接收器</a:t>
            </a:r>
          </a:p>
        </p:txBody>
      </p:sp>
      <p:sp>
        <p:nvSpPr>
          <p:cNvPr id="21515" name="Line 10"/>
          <p:cNvSpPr>
            <a:spLocks noChangeShapeType="1"/>
          </p:cNvSpPr>
          <p:nvPr/>
        </p:nvSpPr>
        <p:spPr bwMode="auto">
          <a:xfrm>
            <a:off x="3132138" y="3716338"/>
            <a:ext cx="5762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6" name="Rectangle 11"/>
          <p:cNvSpPr>
            <a:spLocks noChangeArrowheads="1"/>
          </p:cNvSpPr>
          <p:nvPr/>
        </p:nvSpPr>
        <p:spPr bwMode="auto">
          <a:xfrm>
            <a:off x="3706813" y="3213100"/>
            <a:ext cx="1441450" cy="10080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kumimoji="1" lang="zh-TW" altLang="en-US" sz="3600" b="0"/>
              <a:t>管道</a:t>
            </a:r>
          </a:p>
        </p:txBody>
      </p:sp>
      <p:sp>
        <p:nvSpPr>
          <p:cNvPr id="21517" name="Line 12"/>
          <p:cNvSpPr>
            <a:spLocks noChangeShapeType="1"/>
          </p:cNvSpPr>
          <p:nvPr/>
        </p:nvSpPr>
        <p:spPr bwMode="auto">
          <a:xfrm>
            <a:off x="5149850" y="3716338"/>
            <a:ext cx="5746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>
            <a:off x="3059113" y="2636838"/>
            <a:ext cx="865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2400" b="0"/>
              <a:t>信號</a:t>
            </a:r>
          </a:p>
        </p:txBody>
      </p:sp>
      <p:sp>
        <p:nvSpPr>
          <p:cNvPr id="21519" name="Text Box 14"/>
          <p:cNvSpPr txBox="1">
            <a:spLocks noChangeArrowheads="1"/>
          </p:cNvSpPr>
          <p:nvPr/>
        </p:nvSpPr>
        <p:spPr bwMode="auto">
          <a:xfrm>
            <a:off x="4500563" y="2630488"/>
            <a:ext cx="2087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TW" altLang="en-US" sz="2400" b="0"/>
              <a:t>被接收的信號</a:t>
            </a:r>
          </a:p>
        </p:txBody>
      </p:sp>
      <p:sp>
        <p:nvSpPr>
          <p:cNvPr id="21520" name="Line 15"/>
          <p:cNvSpPr>
            <a:spLocks noChangeShapeType="1"/>
          </p:cNvSpPr>
          <p:nvPr/>
        </p:nvSpPr>
        <p:spPr bwMode="auto">
          <a:xfrm flipV="1">
            <a:off x="4427538" y="4221163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>
            <a:off x="6588125" y="3716338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46801" name="AutoShape 17"/>
          <p:cNvSpPr>
            <a:spLocks noChangeArrowheads="1"/>
          </p:cNvSpPr>
          <p:nvPr/>
        </p:nvSpPr>
        <p:spPr bwMode="auto">
          <a:xfrm>
            <a:off x="6572250" y="4714875"/>
            <a:ext cx="1943100" cy="1916113"/>
          </a:xfrm>
          <a:prstGeom prst="wedgeEllipseCallout">
            <a:avLst>
              <a:gd name="adj1" fmla="val 18125"/>
              <a:gd name="adj2" fmla="val -74986"/>
            </a:avLst>
          </a:prstGeom>
          <a:solidFill>
            <a:schemeClr val="bg1"/>
          </a:soli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lang="zh-TW" altLang="en-US">
                <a:ea typeface="新細明體" charset="-120"/>
              </a:rPr>
              <a:t>言者有意，</a:t>
            </a:r>
          </a:p>
          <a:p>
            <a:pPr algn="ctr" eaLnBrk="1" hangingPunct="1"/>
            <a:r>
              <a:rPr lang="zh-TW" altLang="en-US">
                <a:ea typeface="新細明體" charset="-120"/>
              </a:rPr>
              <a:t>聽者無心啊</a:t>
            </a:r>
          </a:p>
          <a:p>
            <a:pPr algn="ctr" eaLnBrk="1" hangingPunct="1"/>
            <a:endParaRPr lang="zh-TW" altLang="en-US">
              <a:ea typeface="新細明體" charset="-120"/>
            </a:endParaRPr>
          </a:p>
          <a:p>
            <a:pPr algn="ctr" eaLnBrk="1" hangingPunct="1"/>
            <a:r>
              <a:rPr lang="zh-TW" altLang="en-US">
                <a:ea typeface="新細明體" charset="-120"/>
              </a:rPr>
              <a:t>你說啥？</a:t>
            </a:r>
          </a:p>
        </p:txBody>
      </p:sp>
    </p:spTree>
    <p:extLst>
      <p:ext uri="{BB962C8B-B14F-4D97-AF65-F5344CB8AC3E}">
        <p14:creationId xmlns:p14="http://schemas.microsoft.com/office/powerpoint/2010/main" val="349606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4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80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創意工作單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訊息規劃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gray">
          <a:xfrm>
            <a:off x="2919413" y="3335338"/>
            <a:ext cx="342900" cy="10795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gray">
          <a:xfrm flipV="1">
            <a:off x="3038475" y="4953000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gray">
          <a:xfrm rot="18903867" flipV="1">
            <a:off x="3717925" y="5381625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gray">
          <a:xfrm rot="2103433" flipV="1">
            <a:off x="2795588" y="4229100"/>
            <a:ext cx="249237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gray">
          <a:xfrm rot="-6456755" flipH="1" flipV="1">
            <a:off x="4822825" y="2754313"/>
            <a:ext cx="342900" cy="10795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gray">
          <a:xfrm rot="4384254" flipH="1">
            <a:off x="5580063" y="4627563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gray">
          <a:xfrm rot="120645" flipH="1">
            <a:off x="5459413" y="3111500"/>
            <a:ext cx="247650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72746" name="AutoShape 10"/>
          <p:cNvSpPr>
            <a:spLocks noChangeArrowheads="1"/>
          </p:cNvSpPr>
          <p:nvPr/>
        </p:nvSpPr>
        <p:spPr bwMode="gray">
          <a:xfrm>
            <a:off x="1057275" y="2971800"/>
            <a:ext cx="18288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4EA7EA"/>
              </a:gs>
              <a:gs pos="50000">
                <a:srgbClr val="4EA7EA">
                  <a:gamma/>
                  <a:tint val="42353"/>
                  <a:invGamma/>
                </a:srgbClr>
              </a:gs>
              <a:gs pos="100000">
                <a:srgbClr val="4EA7EA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gray">
          <a:xfrm rot="2147097" flipH="1">
            <a:off x="5767388" y="3860800"/>
            <a:ext cx="249237" cy="19050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493" name="Oval 15" descr="p3"/>
          <p:cNvSpPr>
            <a:spLocks noChangeArrowheads="1"/>
          </p:cNvSpPr>
          <p:nvPr/>
        </p:nvSpPr>
        <p:spPr bwMode="gray">
          <a:xfrm>
            <a:off x="3190875" y="2971800"/>
            <a:ext cx="2362200" cy="2286000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zh-TW">
              <a:latin typeface="標楷體" panose="03000509000000000000" pitchFamily="65" charset="-120"/>
            </a:endParaRPr>
          </a:p>
        </p:txBody>
      </p:sp>
      <p:sp>
        <p:nvSpPr>
          <p:cNvPr id="20494" name="Rectangle 16"/>
          <p:cNvSpPr>
            <a:spLocks noChangeArrowheads="1"/>
          </p:cNvSpPr>
          <p:nvPr/>
        </p:nvSpPr>
        <p:spPr bwMode="gray">
          <a:xfrm>
            <a:off x="1209675" y="30480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/>
            <a:r>
              <a:rPr lang="zh-TW" altLang="en-US">
                <a:solidFill>
                  <a:srgbClr val="1C1C1C"/>
                </a:solidFill>
                <a:latin typeface="標楷體" panose="03000509000000000000" pitchFamily="65" charset="-120"/>
              </a:rPr>
              <a:t>支援承諾</a:t>
            </a:r>
          </a:p>
        </p:txBody>
      </p:sp>
      <p:sp>
        <p:nvSpPr>
          <p:cNvPr id="372753" name="AutoShape 17"/>
          <p:cNvSpPr>
            <a:spLocks noChangeArrowheads="1"/>
          </p:cNvSpPr>
          <p:nvPr/>
        </p:nvSpPr>
        <p:spPr bwMode="gray">
          <a:xfrm>
            <a:off x="904875" y="4038600"/>
            <a:ext cx="18288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4EA7EA"/>
              </a:gs>
              <a:gs pos="50000">
                <a:srgbClr val="4EA7EA">
                  <a:gamma/>
                  <a:tint val="42353"/>
                  <a:invGamma/>
                </a:srgbClr>
              </a:gs>
              <a:gs pos="100000">
                <a:srgbClr val="4EA7EA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zh-TW" altLang="en-US" b="1" dirty="0">
                <a:solidFill>
                  <a:srgbClr val="1C1C1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定位</a:t>
            </a:r>
          </a:p>
        </p:txBody>
      </p:sp>
      <p:sp>
        <p:nvSpPr>
          <p:cNvPr id="372754" name="AutoShape 18"/>
          <p:cNvSpPr>
            <a:spLocks noChangeArrowheads="1"/>
          </p:cNvSpPr>
          <p:nvPr/>
        </p:nvSpPr>
        <p:spPr bwMode="gray">
          <a:xfrm>
            <a:off x="1057275" y="4953000"/>
            <a:ext cx="18288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4EA7EA"/>
              </a:gs>
              <a:gs pos="50000">
                <a:srgbClr val="4EA7EA">
                  <a:gamma/>
                  <a:tint val="42353"/>
                  <a:invGamma/>
                </a:srgbClr>
              </a:gs>
              <a:gs pos="100000">
                <a:srgbClr val="4EA7EA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72755" name="AutoShape 19"/>
          <p:cNvSpPr>
            <a:spLocks noChangeArrowheads="1"/>
          </p:cNvSpPr>
          <p:nvPr/>
        </p:nvSpPr>
        <p:spPr bwMode="gray">
          <a:xfrm>
            <a:off x="2276475" y="5638800"/>
            <a:ext cx="18288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4EA7EA"/>
              </a:gs>
              <a:gs pos="50000">
                <a:srgbClr val="4EA7EA">
                  <a:gamma/>
                  <a:tint val="42353"/>
                  <a:invGamma/>
                </a:srgbClr>
              </a:gs>
              <a:gs pos="100000">
                <a:srgbClr val="4EA7EA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498" name="Rectangle 21"/>
          <p:cNvSpPr>
            <a:spLocks noChangeArrowheads="1"/>
          </p:cNvSpPr>
          <p:nvPr/>
        </p:nvSpPr>
        <p:spPr bwMode="gray">
          <a:xfrm>
            <a:off x="1209675" y="50292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/>
            <a:r>
              <a:rPr lang="zh-TW" altLang="en-US">
                <a:solidFill>
                  <a:srgbClr val="1C1C1C"/>
                </a:solidFill>
                <a:latin typeface="標楷體" panose="03000509000000000000" pitchFamily="65" charset="-120"/>
              </a:rPr>
              <a:t>打開知名度</a:t>
            </a:r>
          </a:p>
        </p:txBody>
      </p:sp>
      <p:sp>
        <p:nvSpPr>
          <p:cNvPr id="20499" name="Rectangle 22"/>
          <p:cNvSpPr>
            <a:spLocks noChangeArrowheads="1"/>
          </p:cNvSpPr>
          <p:nvPr/>
        </p:nvSpPr>
        <p:spPr bwMode="gray">
          <a:xfrm>
            <a:off x="2428875" y="57150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/>
            <a:r>
              <a:rPr lang="zh-TW" altLang="en-US">
                <a:solidFill>
                  <a:srgbClr val="1C1C1C"/>
                </a:solidFill>
                <a:latin typeface="標楷體" panose="03000509000000000000" pitchFamily="65" charset="-120"/>
              </a:rPr>
              <a:t>選擇媒體</a:t>
            </a:r>
          </a:p>
        </p:txBody>
      </p:sp>
      <p:sp>
        <p:nvSpPr>
          <p:cNvPr id="372759" name="AutoShape 23"/>
          <p:cNvSpPr>
            <a:spLocks noChangeArrowheads="1"/>
          </p:cNvSpPr>
          <p:nvPr/>
        </p:nvSpPr>
        <p:spPr bwMode="gray">
          <a:xfrm>
            <a:off x="4638675" y="1981200"/>
            <a:ext cx="18288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42353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501" name="Rectangle 24"/>
          <p:cNvSpPr>
            <a:spLocks noChangeArrowheads="1"/>
          </p:cNvSpPr>
          <p:nvPr/>
        </p:nvSpPr>
        <p:spPr bwMode="auto">
          <a:xfrm>
            <a:off x="4791075" y="20574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/>
            <a:r>
              <a:rPr lang="zh-TW" altLang="en-US">
                <a:solidFill>
                  <a:srgbClr val="1C1C1C"/>
                </a:solidFill>
                <a:latin typeface="標楷體" panose="03000509000000000000" pitchFamily="65" charset="-120"/>
              </a:rPr>
              <a:t>關鍵訊息</a:t>
            </a:r>
          </a:p>
        </p:txBody>
      </p:sp>
      <p:sp>
        <p:nvSpPr>
          <p:cNvPr id="372761" name="AutoShape 25"/>
          <p:cNvSpPr>
            <a:spLocks noChangeArrowheads="1"/>
          </p:cNvSpPr>
          <p:nvPr/>
        </p:nvSpPr>
        <p:spPr bwMode="gray">
          <a:xfrm>
            <a:off x="5705475" y="2743200"/>
            <a:ext cx="18288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42353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503" name="Rectangle 26"/>
          <p:cNvSpPr>
            <a:spLocks noChangeArrowheads="1"/>
          </p:cNvSpPr>
          <p:nvPr/>
        </p:nvSpPr>
        <p:spPr bwMode="auto">
          <a:xfrm>
            <a:off x="5857875" y="28194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/>
            <a:r>
              <a:rPr lang="zh-TW" altLang="en-US">
                <a:solidFill>
                  <a:srgbClr val="1C1C1C"/>
                </a:solidFill>
                <a:latin typeface="標楷體" panose="03000509000000000000" pitchFamily="65" charset="-120"/>
              </a:rPr>
              <a:t>目標對象</a:t>
            </a:r>
          </a:p>
        </p:txBody>
      </p:sp>
      <p:sp>
        <p:nvSpPr>
          <p:cNvPr id="372763" name="AutoShape 27"/>
          <p:cNvSpPr>
            <a:spLocks noChangeArrowheads="1"/>
          </p:cNvSpPr>
          <p:nvPr/>
        </p:nvSpPr>
        <p:spPr bwMode="gray">
          <a:xfrm>
            <a:off x="6086475" y="3657600"/>
            <a:ext cx="18288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42353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505" name="Rectangle 28"/>
          <p:cNvSpPr>
            <a:spLocks noChangeArrowheads="1"/>
          </p:cNvSpPr>
          <p:nvPr/>
        </p:nvSpPr>
        <p:spPr bwMode="auto">
          <a:xfrm>
            <a:off x="6238875" y="3733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/>
            <a:r>
              <a:rPr lang="zh-TW" altLang="en-US">
                <a:solidFill>
                  <a:srgbClr val="1C1C1C"/>
                </a:solidFill>
                <a:latin typeface="標楷體" panose="03000509000000000000" pitchFamily="65" charset="-120"/>
              </a:rPr>
              <a:t>傳播目的</a:t>
            </a:r>
          </a:p>
        </p:txBody>
      </p:sp>
      <p:sp>
        <p:nvSpPr>
          <p:cNvPr id="372765" name="AutoShape 29"/>
          <p:cNvSpPr>
            <a:spLocks noChangeArrowheads="1"/>
          </p:cNvSpPr>
          <p:nvPr/>
        </p:nvSpPr>
        <p:spPr bwMode="gray">
          <a:xfrm>
            <a:off x="5857875" y="4648200"/>
            <a:ext cx="18288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42353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TW" altLang="zh-TW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507" name="Rectangle 30"/>
          <p:cNvSpPr>
            <a:spLocks noChangeArrowheads="1"/>
          </p:cNvSpPr>
          <p:nvPr/>
        </p:nvSpPr>
        <p:spPr bwMode="auto">
          <a:xfrm>
            <a:off x="6010275" y="47244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/>
            <a:r>
              <a:rPr lang="zh-TW" altLang="en-US">
                <a:solidFill>
                  <a:srgbClr val="1C1C1C"/>
                </a:solidFill>
                <a:latin typeface="標楷體" panose="03000509000000000000" pitchFamily="65" charset="-120"/>
              </a:rPr>
              <a:t>承諾效益</a:t>
            </a:r>
          </a:p>
        </p:txBody>
      </p:sp>
      <p:sp>
        <p:nvSpPr>
          <p:cNvPr id="20508" name="Oval 31"/>
          <p:cNvSpPr>
            <a:spLocks noChangeArrowheads="1"/>
          </p:cNvSpPr>
          <p:nvPr/>
        </p:nvSpPr>
        <p:spPr bwMode="gray">
          <a:xfrm>
            <a:off x="3114675" y="2895600"/>
            <a:ext cx="2519363" cy="2438400"/>
          </a:xfrm>
          <a:prstGeom prst="ellipse">
            <a:avLst/>
          </a:prstGeom>
          <a:noFill/>
          <a:ln w="28575" cap="rnd">
            <a:solidFill>
              <a:schemeClr val="bg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zh-TW">
              <a:latin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88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內容當道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Content is king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訊息規劃</a:t>
            </a:r>
          </a:p>
          <a:p>
            <a:endParaRPr lang="zh-TW" altLang="en-US" dirty="0"/>
          </a:p>
        </p:txBody>
      </p:sp>
      <p:sp>
        <p:nvSpPr>
          <p:cNvPr id="399363" name="AutoShape 3"/>
          <p:cNvSpPr>
            <a:spLocks noChangeArrowheads="1"/>
          </p:cNvSpPr>
          <p:nvPr/>
        </p:nvSpPr>
        <p:spPr bwMode="gray">
          <a:xfrm rot="5400000">
            <a:off x="749450" y="3357799"/>
            <a:ext cx="2160587" cy="202882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chemeClr val="bg1">
                  <a:gamma/>
                  <a:shade val="78824"/>
                  <a:invGamma/>
                  <a:alpha val="98000"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8824"/>
                  <a:invGamma/>
                  <a:alpha val="98000"/>
                </a:schemeClr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zh-TW" altLang="zh-TW"/>
          </a:p>
        </p:txBody>
      </p:sp>
      <p:sp>
        <p:nvSpPr>
          <p:cNvPr id="52228" name="Freeform 4"/>
          <p:cNvSpPr>
            <a:spLocks/>
          </p:cNvSpPr>
          <p:nvPr/>
        </p:nvSpPr>
        <p:spPr bwMode="gray">
          <a:xfrm>
            <a:off x="826443" y="3218893"/>
            <a:ext cx="2006600" cy="481012"/>
          </a:xfrm>
          <a:custGeom>
            <a:avLst/>
            <a:gdLst>
              <a:gd name="T0" fmla="*/ 2147483647 w 1270"/>
              <a:gd name="T1" fmla="*/ 2147483647 h 303"/>
              <a:gd name="T2" fmla="*/ 2147483647 w 1270"/>
              <a:gd name="T3" fmla="*/ 2147483647 h 303"/>
              <a:gd name="T4" fmla="*/ 2147483647 w 1270"/>
              <a:gd name="T5" fmla="*/ 2147483647 h 303"/>
              <a:gd name="T6" fmla="*/ 2147483647 w 1270"/>
              <a:gd name="T7" fmla="*/ 2147483647 h 303"/>
              <a:gd name="T8" fmla="*/ 2147483647 w 1270"/>
              <a:gd name="T9" fmla="*/ 2147483647 h 303"/>
              <a:gd name="T10" fmla="*/ 2147483647 w 1270"/>
              <a:gd name="T11" fmla="*/ 2147483647 h 303"/>
              <a:gd name="T12" fmla="*/ 2147483647 w 1270"/>
              <a:gd name="T13" fmla="*/ 2147483647 h 303"/>
              <a:gd name="T14" fmla="*/ 2147483647 w 1270"/>
              <a:gd name="T15" fmla="*/ 2147483647 h 303"/>
              <a:gd name="T16" fmla="*/ 2147483647 w 1270"/>
              <a:gd name="T17" fmla="*/ 2147483647 h 3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70"/>
              <a:gd name="T28" fmla="*/ 0 h 303"/>
              <a:gd name="T29" fmla="*/ 1270 w 1270"/>
              <a:gd name="T30" fmla="*/ 303 h 30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70" h="303">
                <a:moveTo>
                  <a:pt x="5" y="303"/>
                </a:moveTo>
                <a:cubicBezTo>
                  <a:pt x="5" y="303"/>
                  <a:pt x="0" y="253"/>
                  <a:pt x="21" y="177"/>
                </a:cubicBezTo>
                <a:cubicBezTo>
                  <a:pt x="48" y="130"/>
                  <a:pt x="69" y="44"/>
                  <a:pt x="172" y="22"/>
                </a:cubicBezTo>
                <a:cubicBezTo>
                  <a:pt x="275" y="0"/>
                  <a:pt x="235" y="13"/>
                  <a:pt x="361" y="11"/>
                </a:cubicBezTo>
                <a:cubicBezTo>
                  <a:pt x="487" y="9"/>
                  <a:pt x="813" y="12"/>
                  <a:pt x="932" y="12"/>
                </a:cubicBezTo>
                <a:cubicBezTo>
                  <a:pt x="1050" y="12"/>
                  <a:pt x="998" y="2"/>
                  <a:pt x="1070" y="14"/>
                </a:cubicBezTo>
                <a:cubicBezTo>
                  <a:pt x="1143" y="26"/>
                  <a:pt x="1215" y="84"/>
                  <a:pt x="1260" y="189"/>
                </a:cubicBezTo>
                <a:cubicBezTo>
                  <a:pt x="1270" y="262"/>
                  <a:pt x="1266" y="302"/>
                  <a:pt x="1266" y="302"/>
                </a:cubicBezTo>
                <a:lnTo>
                  <a:pt x="5" y="303"/>
                </a:lnTo>
                <a:close/>
              </a:path>
            </a:pathLst>
          </a:cu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just" eaLnBrk="1" hangingPunct="1"/>
            <a:endParaRPr lang="zh-TW" altLang="zh-TW"/>
          </a:p>
        </p:txBody>
      </p:sp>
      <p:sp>
        <p:nvSpPr>
          <p:cNvPr id="52229" name="Text Box 6"/>
          <p:cNvSpPr txBox="1">
            <a:spLocks noChangeArrowheads="1"/>
          </p:cNvSpPr>
          <p:nvPr/>
        </p:nvSpPr>
        <p:spPr bwMode="gray">
          <a:xfrm>
            <a:off x="942331" y="3796743"/>
            <a:ext cx="180022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lvl="1" algn="just" eaLnBrk="1" hangingPunct="1">
              <a:buFont typeface="Wingdings" pitchFamily="2" charset="2"/>
              <a:buChar char="n"/>
            </a:pPr>
            <a:r>
              <a:rPr kumimoji="1" lang="zh-TW" altLang="en-US" sz="2000" b="0">
                <a:ea typeface="新細明體" charset="-120"/>
              </a:rPr>
              <a:t>理性</a:t>
            </a:r>
          </a:p>
          <a:p>
            <a:pPr lvl="1" algn="just" eaLnBrk="1" hangingPunct="1">
              <a:buFont typeface="Wingdings" pitchFamily="2" charset="2"/>
              <a:buChar char="n"/>
            </a:pPr>
            <a:r>
              <a:rPr kumimoji="1" lang="zh-TW" altLang="en-US" sz="2000" b="0">
                <a:ea typeface="新細明體" charset="-120"/>
              </a:rPr>
              <a:t>感性</a:t>
            </a:r>
          </a:p>
          <a:p>
            <a:pPr lvl="1" algn="just" eaLnBrk="1" hangingPunct="1">
              <a:buFont typeface="Wingdings" pitchFamily="2" charset="2"/>
              <a:buChar char="n"/>
            </a:pPr>
            <a:r>
              <a:rPr kumimoji="1" lang="zh-TW" altLang="en-US" sz="2000" b="0">
                <a:ea typeface="新細明體" charset="-120"/>
              </a:rPr>
              <a:t>道德</a:t>
            </a:r>
          </a:p>
          <a:p>
            <a:pPr lvl="1" algn="just" eaLnBrk="1" hangingPunct="1">
              <a:buFont typeface="Wingdings" pitchFamily="2" charset="2"/>
              <a:buChar char="n"/>
            </a:pPr>
            <a:r>
              <a:rPr kumimoji="1" lang="zh-TW" altLang="en-US" sz="2000" b="0">
                <a:ea typeface="新細明體" charset="-120"/>
              </a:rPr>
              <a:t>非語言</a:t>
            </a:r>
          </a:p>
          <a:p>
            <a:pPr lvl="1" algn="just" eaLnBrk="1" hangingPunct="1"/>
            <a:endParaRPr kumimoji="1" lang="en-US" altLang="zh-TW" sz="2000" b="0">
              <a:ea typeface="新細明體" charset="-120"/>
            </a:endParaRPr>
          </a:p>
        </p:txBody>
      </p:sp>
      <p:sp>
        <p:nvSpPr>
          <p:cNvPr id="399367" name="AutoShape 7"/>
          <p:cNvSpPr>
            <a:spLocks noChangeArrowheads="1"/>
          </p:cNvSpPr>
          <p:nvPr/>
        </p:nvSpPr>
        <p:spPr bwMode="gray">
          <a:xfrm rot="5400000">
            <a:off x="2987031" y="3934855"/>
            <a:ext cx="3311525" cy="202882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chemeClr val="bg1">
                  <a:gamma/>
                  <a:shade val="78824"/>
                  <a:invGamma/>
                  <a:alpha val="98000"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8824"/>
                  <a:invGamma/>
                  <a:alpha val="98000"/>
                </a:schemeClr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zh-TW" altLang="zh-TW"/>
          </a:p>
        </p:txBody>
      </p:sp>
      <p:sp>
        <p:nvSpPr>
          <p:cNvPr id="52231" name="Freeform 8"/>
          <p:cNvSpPr>
            <a:spLocks/>
          </p:cNvSpPr>
          <p:nvPr/>
        </p:nvSpPr>
        <p:spPr bwMode="gray">
          <a:xfrm>
            <a:off x="3644256" y="3220480"/>
            <a:ext cx="2001837" cy="481013"/>
          </a:xfrm>
          <a:custGeom>
            <a:avLst/>
            <a:gdLst>
              <a:gd name="T0" fmla="*/ 2147483647 w 1261"/>
              <a:gd name="T1" fmla="*/ 2147483647 h 303"/>
              <a:gd name="T2" fmla="*/ 2147483647 w 1261"/>
              <a:gd name="T3" fmla="*/ 2147483647 h 303"/>
              <a:gd name="T4" fmla="*/ 2147483647 w 1261"/>
              <a:gd name="T5" fmla="*/ 2147483647 h 303"/>
              <a:gd name="T6" fmla="*/ 2147483647 w 1261"/>
              <a:gd name="T7" fmla="*/ 2147483647 h 303"/>
              <a:gd name="T8" fmla="*/ 2147483647 w 1261"/>
              <a:gd name="T9" fmla="*/ 2147483647 h 303"/>
              <a:gd name="T10" fmla="*/ 2147483647 w 1261"/>
              <a:gd name="T11" fmla="*/ 2147483647 h 303"/>
              <a:gd name="T12" fmla="*/ 2147483647 w 1261"/>
              <a:gd name="T13" fmla="*/ 2147483647 h 303"/>
              <a:gd name="T14" fmla="*/ 2147483647 w 1261"/>
              <a:gd name="T15" fmla="*/ 2147483647 h 303"/>
              <a:gd name="T16" fmla="*/ 2147483647 w 1261"/>
              <a:gd name="T17" fmla="*/ 2147483647 h 30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61"/>
              <a:gd name="T28" fmla="*/ 0 h 303"/>
              <a:gd name="T29" fmla="*/ 1261 w 1261"/>
              <a:gd name="T30" fmla="*/ 303 h 30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61" h="303">
                <a:moveTo>
                  <a:pt x="6" y="297"/>
                </a:moveTo>
                <a:cubicBezTo>
                  <a:pt x="6" y="297"/>
                  <a:pt x="0" y="225"/>
                  <a:pt x="18" y="174"/>
                </a:cubicBezTo>
                <a:cubicBezTo>
                  <a:pt x="36" y="123"/>
                  <a:pt x="105" y="45"/>
                  <a:pt x="171" y="30"/>
                </a:cubicBezTo>
                <a:cubicBezTo>
                  <a:pt x="237" y="15"/>
                  <a:pt x="227" y="16"/>
                  <a:pt x="352" y="13"/>
                </a:cubicBezTo>
                <a:cubicBezTo>
                  <a:pt x="477" y="10"/>
                  <a:pt x="804" y="10"/>
                  <a:pt x="922" y="10"/>
                </a:cubicBezTo>
                <a:cubicBezTo>
                  <a:pt x="1039" y="10"/>
                  <a:pt x="988" y="0"/>
                  <a:pt x="1061" y="12"/>
                </a:cubicBezTo>
                <a:cubicBezTo>
                  <a:pt x="1133" y="24"/>
                  <a:pt x="1206" y="83"/>
                  <a:pt x="1251" y="190"/>
                </a:cubicBezTo>
                <a:cubicBezTo>
                  <a:pt x="1261" y="263"/>
                  <a:pt x="1257" y="303"/>
                  <a:pt x="1257" y="303"/>
                </a:cubicBezTo>
                <a:lnTo>
                  <a:pt x="6" y="297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just" eaLnBrk="1" hangingPunct="1"/>
            <a:endParaRPr lang="zh-TW" altLang="zh-TW"/>
          </a:p>
        </p:txBody>
      </p:sp>
      <p:sp>
        <p:nvSpPr>
          <p:cNvPr id="52232" name="Rectangle 9"/>
          <p:cNvSpPr>
            <a:spLocks noChangeArrowheads="1"/>
          </p:cNvSpPr>
          <p:nvPr/>
        </p:nvSpPr>
        <p:spPr bwMode="gray">
          <a:xfrm>
            <a:off x="4474518" y="3845955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just" eaLnBrk="1" hangingPunct="1"/>
            <a:r>
              <a:rPr lang="en-US" altLang="zh-TW" b="0">
                <a:solidFill>
                  <a:srgbClr val="1C1C1C"/>
                </a:solidFill>
                <a:ea typeface="新細明體" charset="-120"/>
              </a:rPr>
              <a:t> </a:t>
            </a:r>
          </a:p>
        </p:txBody>
      </p:sp>
      <p:sp>
        <p:nvSpPr>
          <p:cNvPr id="52233" name="Text Box 10"/>
          <p:cNvSpPr txBox="1">
            <a:spLocks noChangeArrowheads="1"/>
          </p:cNvSpPr>
          <p:nvPr/>
        </p:nvSpPr>
        <p:spPr bwMode="gray">
          <a:xfrm>
            <a:off x="3893493" y="3723718"/>
            <a:ext cx="1584325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just">
              <a:buFont typeface="Wingdings" pitchFamily="2" charset="2"/>
              <a:buChar char="n"/>
            </a:pPr>
            <a:r>
              <a:rPr lang="zh-TW" altLang="en-US" sz="1900" b="0">
                <a:solidFill>
                  <a:srgbClr val="1C1C1C"/>
                </a:solidFill>
                <a:ea typeface="新細明體" charset="-120"/>
              </a:rPr>
              <a:t>生活片段</a:t>
            </a:r>
          </a:p>
          <a:p>
            <a:pPr algn="just">
              <a:buFont typeface="Wingdings" pitchFamily="2" charset="2"/>
              <a:buChar char="n"/>
            </a:pPr>
            <a:r>
              <a:rPr lang="zh-TW" altLang="en-US" sz="1900" b="0">
                <a:solidFill>
                  <a:srgbClr val="1C1C1C"/>
                </a:solidFill>
                <a:ea typeface="新細明體" charset="-120"/>
              </a:rPr>
              <a:t>生活型態</a:t>
            </a:r>
          </a:p>
          <a:p>
            <a:pPr algn="just">
              <a:buFont typeface="Wingdings" pitchFamily="2" charset="2"/>
              <a:buChar char="n"/>
            </a:pPr>
            <a:r>
              <a:rPr lang="zh-TW" altLang="en-US" sz="1900" b="0">
                <a:solidFill>
                  <a:srgbClr val="1C1C1C"/>
                </a:solidFill>
                <a:ea typeface="新細明體" charset="-120"/>
              </a:rPr>
              <a:t>驚奇</a:t>
            </a:r>
          </a:p>
          <a:p>
            <a:pPr algn="just">
              <a:buFont typeface="Wingdings" pitchFamily="2" charset="2"/>
              <a:buChar char="n"/>
            </a:pPr>
            <a:r>
              <a:rPr lang="zh-TW" altLang="en-US" sz="1900" b="0">
                <a:solidFill>
                  <a:srgbClr val="1C1C1C"/>
                </a:solidFill>
                <a:ea typeface="新細明體" charset="-120"/>
              </a:rPr>
              <a:t>心情或意象</a:t>
            </a:r>
          </a:p>
          <a:p>
            <a:pPr algn="just">
              <a:buFont typeface="Wingdings" pitchFamily="2" charset="2"/>
              <a:buChar char="n"/>
            </a:pPr>
            <a:r>
              <a:rPr lang="zh-TW" altLang="en-US" sz="1900" b="0">
                <a:solidFill>
                  <a:srgbClr val="1C1C1C"/>
                </a:solidFill>
                <a:ea typeface="新細明體" charset="-120"/>
              </a:rPr>
              <a:t>音樂劇</a:t>
            </a:r>
          </a:p>
          <a:p>
            <a:pPr algn="just">
              <a:buFont typeface="Wingdings" pitchFamily="2" charset="2"/>
              <a:buChar char="n"/>
            </a:pPr>
            <a:r>
              <a:rPr lang="zh-TW" altLang="en-US" sz="1900" b="0">
                <a:solidFill>
                  <a:srgbClr val="1C1C1C"/>
                </a:solidFill>
                <a:ea typeface="新細明體" charset="-120"/>
              </a:rPr>
              <a:t>個人符號</a:t>
            </a:r>
          </a:p>
          <a:p>
            <a:pPr algn="just">
              <a:buFont typeface="Wingdings" pitchFamily="2" charset="2"/>
              <a:buChar char="n"/>
            </a:pPr>
            <a:r>
              <a:rPr lang="zh-TW" altLang="en-US" sz="1900" b="0">
                <a:solidFill>
                  <a:srgbClr val="1C1C1C"/>
                </a:solidFill>
                <a:ea typeface="新細明體" charset="-120"/>
              </a:rPr>
              <a:t>技術型專家</a:t>
            </a:r>
          </a:p>
          <a:p>
            <a:pPr algn="just">
              <a:buFont typeface="Wingdings" pitchFamily="2" charset="2"/>
              <a:buChar char="n"/>
            </a:pPr>
            <a:r>
              <a:rPr lang="zh-TW" altLang="en-US" sz="1900" b="0">
                <a:solidFill>
                  <a:srgbClr val="1C1C1C"/>
                </a:solidFill>
                <a:ea typeface="新細明體" charset="-120"/>
              </a:rPr>
              <a:t>科學證據</a:t>
            </a:r>
          </a:p>
          <a:p>
            <a:pPr algn="just">
              <a:buFont typeface="Wingdings" pitchFamily="2" charset="2"/>
              <a:buChar char="n"/>
            </a:pPr>
            <a:r>
              <a:rPr lang="zh-TW" altLang="en-US" sz="1900" b="0">
                <a:solidFill>
                  <a:srgbClr val="1C1C1C"/>
                </a:solidFill>
                <a:ea typeface="新細明體" charset="-120"/>
              </a:rPr>
              <a:t>見證</a:t>
            </a:r>
          </a:p>
        </p:txBody>
      </p:sp>
      <p:grpSp>
        <p:nvGrpSpPr>
          <p:cNvPr id="52234" name="Group 15"/>
          <p:cNvGrpSpPr>
            <a:grpSpLocks/>
          </p:cNvGrpSpPr>
          <p:nvPr/>
        </p:nvGrpSpPr>
        <p:grpSpPr bwMode="auto">
          <a:xfrm>
            <a:off x="3445818" y="1782205"/>
            <a:ext cx="2382838" cy="538163"/>
            <a:chOff x="2251" y="1126"/>
            <a:chExt cx="1501" cy="339"/>
          </a:xfrm>
        </p:grpSpPr>
        <p:sp>
          <p:nvSpPr>
            <p:cNvPr id="399376" name="AutoShape 16"/>
            <p:cNvSpPr>
              <a:spLocks noChangeArrowheads="1"/>
            </p:cNvSpPr>
            <p:nvPr/>
          </p:nvSpPr>
          <p:spPr bwMode="gray">
            <a:xfrm>
              <a:off x="2251" y="1126"/>
              <a:ext cx="1501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AEAEA">
                    <a:gamma/>
                    <a:shade val="3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36078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blurRad="63500" dist="40161" dir="4293903" algn="ctr" rotWithShape="0">
                <a:srgbClr val="FFFFC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>
                <a:defRPr/>
              </a:pPr>
              <a:endParaRPr lang="zh-TW" altLang="zh-TW"/>
            </a:p>
          </p:txBody>
        </p:sp>
        <p:sp>
          <p:nvSpPr>
            <p:cNvPr id="399377" name="AutoShape 17"/>
            <p:cNvSpPr>
              <a:spLocks noChangeArrowheads="1"/>
            </p:cNvSpPr>
            <p:nvPr/>
          </p:nvSpPr>
          <p:spPr bwMode="gray">
            <a:xfrm>
              <a:off x="2269" y="1145"/>
              <a:ext cx="1465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89999"/>
                  </a:schemeClr>
                </a:gs>
                <a:gs pos="5000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89999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endParaRPr lang="zh-TW" altLang="zh-TW"/>
            </a:p>
          </p:txBody>
        </p:sp>
      </p:grpSp>
      <p:sp>
        <p:nvSpPr>
          <p:cNvPr id="52235" name="Rectangle 18"/>
          <p:cNvSpPr>
            <a:spLocks noChangeArrowheads="1"/>
          </p:cNvSpPr>
          <p:nvPr/>
        </p:nvSpPr>
        <p:spPr bwMode="gray">
          <a:xfrm>
            <a:off x="4252268" y="178220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just" eaLnBrk="1" hangingPunct="1"/>
            <a:r>
              <a:rPr kumimoji="1" lang="zh-TW" altLang="en-US" sz="2400">
                <a:ea typeface="新細明體" charset="-120"/>
              </a:rPr>
              <a:t>風格</a:t>
            </a:r>
            <a:endParaRPr lang="en-US" altLang="zh-TW" sz="2400">
              <a:solidFill>
                <a:srgbClr val="1C1C1C"/>
              </a:solidFill>
              <a:ea typeface="新細明體" charset="-120"/>
            </a:endParaRPr>
          </a:p>
        </p:txBody>
      </p:sp>
      <p:grpSp>
        <p:nvGrpSpPr>
          <p:cNvPr id="52236" name="Group 23"/>
          <p:cNvGrpSpPr>
            <a:grpSpLocks/>
          </p:cNvGrpSpPr>
          <p:nvPr/>
        </p:nvGrpSpPr>
        <p:grpSpPr bwMode="auto">
          <a:xfrm>
            <a:off x="683568" y="1780618"/>
            <a:ext cx="2384425" cy="538162"/>
            <a:chOff x="555" y="1126"/>
            <a:chExt cx="1502" cy="339"/>
          </a:xfrm>
        </p:grpSpPr>
        <p:sp>
          <p:nvSpPr>
            <p:cNvPr id="399384" name="AutoShape 24"/>
            <p:cNvSpPr>
              <a:spLocks noChangeArrowheads="1"/>
            </p:cNvSpPr>
            <p:nvPr/>
          </p:nvSpPr>
          <p:spPr bwMode="gray">
            <a:xfrm>
              <a:off x="555" y="1126"/>
              <a:ext cx="1502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36078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3607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blurRad="63500" dist="40161" dir="4293903" algn="ctr" rotWithShape="0">
                <a:srgbClr val="FFFFC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>
                <a:defRPr/>
              </a:pPr>
              <a:endParaRPr lang="zh-TW" altLang="zh-TW"/>
            </a:p>
          </p:txBody>
        </p:sp>
        <p:sp>
          <p:nvSpPr>
            <p:cNvPr id="399385" name="AutoShape 25"/>
            <p:cNvSpPr>
              <a:spLocks noChangeArrowheads="1"/>
            </p:cNvSpPr>
            <p:nvPr/>
          </p:nvSpPr>
          <p:spPr bwMode="gray">
            <a:xfrm>
              <a:off x="574" y="1145"/>
              <a:ext cx="1464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alpha val="89999"/>
                  </a:schemeClr>
                </a:gs>
                <a:gs pos="5000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89999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endParaRPr lang="zh-TW" altLang="zh-TW"/>
            </a:p>
          </p:txBody>
        </p:sp>
      </p:grpSp>
      <p:sp>
        <p:nvSpPr>
          <p:cNvPr id="52237" name="Rectangle 26"/>
          <p:cNvSpPr>
            <a:spLocks noChangeArrowheads="1"/>
          </p:cNvSpPr>
          <p:nvPr/>
        </p:nvSpPr>
        <p:spPr bwMode="gray">
          <a:xfrm>
            <a:off x="1186806" y="1780618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just" eaLnBrk="1" hangingPunct="1"/>
            <a:r>
              <a:rPr lang="zh-TW" altLang="en-US" sz="2400">
                <a:solidFill>
                  <a:srgbClr val="1C1C1C"/>
                </a:solidFill>
                <a:ea typeface="新細明體" charset="-120"/>
              </a:rPr>
              <a:t>訴求元素</a:t>
            </a:r>
          </a:p>
        </p:txBody>
      </p:sp>
      <p:sp>
        <p:nvSpPr>
          <p:cNvPr id="399387" name="AutoShape 27"/>
          <p:cNvSpPr>
            <a:spLocks noChangeArrowheads="1"/>
          </p:cNvSpPr>
          <p:nvPr/>
        </p:nvSpPr>
        <p:spPr bwMode="gray">
          <a:xfrm flipV="1">
            <a:off x="869306" y="2355293"/>
            <a:ext cx="1981200" cy="863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zh-TW" altLang="zh-TW"/>
          </a:p>
        </p:txBody>
      </p:sp>
      <p:sp>
        <p:nvSpPr>
          <p:cNvPr id="399388" name="AutoShape 28"/>
          <p:cNvSpPr>
            <a:spLocks noChangeArrowheads="1"/>
          </p:cNvSpPr>
          <p:nvPr/>
        </p:nvSpPr>
        <p:spPr bwMode="gray">
          <a:xfrm flipV="1">
            <a:off x="3606156" y="2356880"/>
            <a:ext cx="1981200" cy="863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zh-TW" altLang="zh-TW"/>
          </a:p>
        </p:txBody>
      </p:sp>
      <p:sp>
        <p:nvSpPr>
          <p:cNvPr id="399390" name="AutoShape 30"/>
          <p:cNvSpPr>
            <a:spLocks noChangeArrowheads="1"/>
          </p:cNvSpPr>
          <p:nvPr/>
        </p:nvSpPr>
        <p:spPr bwMode="gray">
          <a:xfrm rot="5400000">
            <a:off x="6250931" y="3347480"/>
            <a:ext cx="2181225" cy="202882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chemeClr val="bg1">
                  <a:gamma/>
                  <a:shade val="78824"/>
                  <a:invGamma/>
                  <a:alpha val="98000"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78824"/>
                  <a:invGamma/>
                  <a:alpha val="98000"/>
                </a:schemeClr>
              </a:gs>
            </a:gsLst>
            <a:lin ang="5400000" scaled="1"/>
          </a:gradFill>
          <a:ln w="38100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zh-TW" altLang="zh-TW"/>
          </a:p>
        </p:txBody>
      </p:sp>
      <p:sp>
        <p:nvSpPr>
          <p:cNvPr id="52241" name="Freeform 31"/>
          <p:cNvSpPr>
            <a:spLocks/>
          </p:cNvSpPr>
          <p:nvPr/>
        </p:nvSpPr>
        <p:spPr bwMode="gray">
          <a:xfrm>
            <a:off x="6336656" y="3268105"/>
            <a:ext cx="2008187" cy="482600"/>
          </a:xfrm>
          <a:custGeom>
            <a:avLst/>
            <a:gdLst>
              <a:gd name="T0" fmla="*/ 0 w 1259"/>
              <a:gd name="T1" fmla="*/ 2147483647 h 298"/>
              <a:gd name="T2" fmla="*/ 2147483647 w 1259"/>
              <a:gd name="T3" fmla="*/ 2147483647 h 298"/>
              <a:gd name="T4" fmla="*/ 2147483647 w 1259"/>
              <a:gd name="T5" fmla="*/ 2147483647 h 298"/>
              <a:gd name="T6" fmla="*/ 2147483647 w 1259"/>
              <a:gd name="T7" fmla="*/ 2147483647 h 298"/>
              <a:gd name="T8" fmla="*/ 2147483647 w 1259"/>
              <a:gd name="T9" fmla="*/ 2147483647 h 298"/>
              <a:gd name="T10" fmla="*/ 2147483647 w 1259"/>
              <a:gd name="T11" fmla="*/ 2147483647 h 298"/>
              <a:gd name="T12" fmla="*/ 2147483647 w 1259"/>
              <a:gd name="T13" fmla="*/ 2147483647 h 298"/>
              <a:gd name="T14" fmla="*/ 2147483647 w 1259"/>
              <a:gd name="T15" fmla="*/ 2147483647 h 298"/>
              <a:gd name="T16" fmla="*/ 0 w 1259"/>
              <a:gd name="T17" fmla="*/ 2147483647 h 29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59"/>
              <a:gd name="T28" fmla="*/ 0 h 298"/>
              <a:gd name="T29" fmla="*/ 1259 w 1259"/>
              <a:gd name="T30" fmla="*/ 298 h 29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59" h="298">
                <a:moveTo>
                  <a:pt x="0" y="298"/>
                </a:moveTo>
                <a:lnTo>
                  <a:pt x="7" y="171"/>
                </a:lnTo>
                <a:cubicBezTo>
                  <a:pt x="35" y="124"/>
                  <a:pt x="108" y="40"/>
                  <a:pt x="166" y="14"/>
                </a:cubicBezTo>
                <a:lnTo>
                  <a:pt x="356" y="13"/>
                </a:lnTo>
                <a:cubicBezTo>
                  <a:pt x="482" y="12"/>
                  <a:pt x="805" y="10"/>
                  <a:pt x="922" y="10"/>
                </a:cubicBezTo>
                <a:cubicBezTo>
                  <a:pt x="1039" y="10"/>
                  <a:pt x="988" y="0"/>
                  <a:pt x="1060" y="12"/>
                </a:cubicBezTo>
                <a:cubicBezTo>
                  <a:pt x="1132" y="24"/>
                  <a:pt x="1204" y="81"/>
                  <a:pt x="1249" y="186"/>
                </a:cubicBezTo>
                <a:cubicBezTo>
                  <a:pt x="1259" y="258"/>
                  <a:pt x="1255" y="297"/>
                  <a:pt x="1255" y="297"/>
                </a:cubicBezTo>
                <a:lnTo>
                  <a:pt x="0" y="298"/>
                </a:lnTo>
                <a:close/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just" eaLnBrk="1" hangingPunct="1"/>
            <a:endParaRPr lang="zh-TW" altLang="zh-TW"/>
          </a:p>
        </p:txBody>
      </p:sp>
      <p:sp>
        <p:nvSpPr>
          <p:cNvPr id="52242" name="Text Box 33"/>
          <p:cNvSpPr txBox="1">
            <a:spLocks noChangeArrowheads="1"/>
          </p:cNvSpPr>
          <p:nvPr/>
        </p:nvSpPr>
        <p:spPr bwMode="gray">
          <a:xfrm>
            <a:off x="6630343" y="3869768"/>
            <a:ext cx="14414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just">
              <a:buFont typeface="Wingdings" pitchFamily="2" charset="2"/>
              <a:buChar char="n"/>
            </a:pPr>
            <a:r>
              <a:rPr lang="zh-TW" altLang="en-US" sz="2000" b="0">
                <a:solidFill>
                  <a:srgbClr val="1C1C1C"/>
                </a:solidFill>
                <a:ea typeface="新細明體" charset="-120"/>
              </a:rPr>
              <a:t>調性</a:t>
            </a:r>
          </a:p>
          <a:p>
            <a:pPr algn="just">
              <a:buFont typeface="Wingdings" pitchFamily="2" charset="2"/>
              <a:buChar char="n"/>
            </a:pPr>
            <a:r>
              <a:rPr lang="zh-TW" altLang="en-US" sz="2000" b="0">
                <a:solidFill>
                  <a:srgbClr val="1C1C1C"/>
                </a:solidFill>
                <a:ea typeface="新細明體" charset="-120"/>
              </a:rPr>
              <a:t>關鍵文字</a:t>
            </a:r>
          </a:p>
          <a:p>
            <a:pPr algn="just">
              <a:buFont typeface="Wingdings" pitchFamily="2" charset="2"/>
              <a:buChar char="n"/>
            </a:pPr>
            <a:r>
              <a:rPr lang="zh-TW" altLang="en-US" sz="2000" b="0">
                <a:solidFill>
                  <a:srgbClr val="1C1C1C"/>
                </a:solidFill>
                <a:ea typeface="新細明體" charset="-120"/>
              </a:rPr>
              <a:t>版型</a:t>
            </a:r>
          </a:p>
        </p:txBody>
      </p:sp>
      <p:grpSp>
        <p:nvGrpSpPr>
          <p:cNvPr id="52243" name="Group 34"/>
          <p:cNvGrpSpPr>
            <a:grpSpLocks/>
          </p:cNvGrpSpPr>
          <p:nvPr/>
        </p:nvGrpSpPr>
        <p:grpSpPr bwMode="auto">
          <a:xfrm>
            <a:off x="6166793" y="1782205"/>
            <a:ext cx="2384425" cy="538163"/>
            <a:chOff x="3969" y="1126"/>
            <a:chExt cx="1502" cy="339"/>
          </a:xfrm>
        </p:grpSpPr>
        <p:sp>
          <p:nvSpPr>
            <p:cNvPr id="399395" name="AutoShape 35"/>
            <p:cNvSpPr>
              <a:spLocks noChangeArrowheads="1"/>
            </p:cNvSpPr>
            <p:nvPr/>
          </p:nvSpPr>
          <p:spPr bwMode="gray">
            <a:xfrm>
              <a:off x="3969" y="1126"/>
              <a:ext cx="1502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AEAEA">
                    <a:gamma/>
                    <a:shade val="3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36078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outerShdw blurRad="63500" dist="40161" dir="4293903" algn="ctr" rotWithShape="0">
                <a:srgbClr val="FFFFC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just">
                <a:defRPr/>
              </a:pPr>
              <a:endParaRPr lang="zh-TW" altLang="zh-TW"/>
            </a:p>
          </p:txBody>
        </p:sp>
        <p:sp>
          <p:nvSpPr>
            <p:cNvPr id="399396" name="AutoShape 36"/>
            <p:cNvSpPr>
              <a:spLocks noChangeArrowheads="1"/>
            </p:cNvSpPr>
            <p:nvPr/>
          </p:nvSpPr>
          <p:spPr bwMode="gray">
            <a:xfrm>
              <a:off x="3988" y="1145"/>
              <a:ext cx="1464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alpha val="89999"/>
                  </a:schemeClr>
                </a:gs>
                <a:gs pos="5000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89999"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defRPr/>
              </a:pPr>
              <a:endParaRPr lang="zh-TW" altLang="zh-TW"/>
            </a:p>
          </p:txBody>
        </p:sp>
      </p:grpSp>
      <p:sp>
        <p:nvSpPr>
          <p:cNvPr id="52244" name="Rectangle 37"/>
          <p:cNvSpPr>
            <a:spLocks noChangeArrowheads="1"/>
          </p:cNvSpPr>
          <p:nvPr/>
        </p:nvSpPr>
        <p:spPr bwMode="gray">
          <a:xfrm>
            <a:off x="6974831" y="1782205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just" eaLnBrk="1" hangingPunct="1"/>
            <a:r>
              <a:rPr lang="zh-TW" altLang="en-US" sz="2400">
                <a:solidFill>
                  <a:srgbClr val="1C1C1C"/>
                </a:solidFill>
                <a:ea typeface="新細明體" charset="-120"/>
              </a:rPr>
              <a:t>表現</a:t>
            </a:r>
          </a:p>
        </p:txBody>
      </p:sp>
      <p:sp>
        <p:nvSpPr>
          <p:cNvPr id="399398" name="AutoShape 38"/>
          <p:cNvSpPr>
            <a:spLocks noChangeArrowheads="1"/>
          </p:cNvSpPr>
          <p:nvPr/>
        </p:nvSpPr>
        <p:spPr bwMode="gray">
          <a:xfrm flipV="1">
            <a:off x="6343006" y="2356880"/>
            <a:ext cx="1981200" cy="863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21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3996" y="4453805"/>
            <a:ext cx="8572500" cy="487363"/>
          </a:xfrm>
        </p:spPr>
        <p:txBody>
          <a:bodyPr/>
          <a:lstStyle/>
          <a:p>
            <a:pPr algn="ctr" eaLnBrk="1" hangingPunct="1"/>
            <a:r>
              <a:rPr lang="zh-TW" altLang="en-US" sz="4000" dirty="0" smtClean="0">
                <a:ea typeface="新細明體" charset="-120"/>
              </a:rPr>
              <a:t>圖像視覺      聲音聽覺     文字訊息</a:t>
            </a:r>
            <a:r>
              <a:rPr lang="en-US" altLang="zh-TW" sz="4000" dirty="0" smtClean="0">
                <a:ea typeface="新細明體" charset="-120"/>
              </a:rPr>
              <a:t/>
            </a:r>
            <a:br>
              <a:rPr lang="en-US" altLang="zh-TW" sz="4000" dirty="0" smtClean="0">
                <a:ea typeface="新細明體" charset="-120"/>
              </a:rPr>
            </a:br>
            <a:r>
              <a:rPr lang="en-US" altLang="zh-TW" sz="4000" dirty="0" smtClean="0">
                <a:ea typeface="新細明體" charset="-120"/>
              </a:rPr>
              <a:t/>
            </a:r>
            <a:br>
              <a:rPr lang="en-US" altLang="zh-TW" sz="4000" dirty="0" smtClean="0">
                <a:ea typeface="新細明體" charset="-120"/>
              </a:rPr>
            </a:br>
            <a:r>
              <a:rPr lang="zh-TW" altLang="en-US" sz="3200" dirty="0" smtClean="0">
                <a:ea typeface="新細明體" charset="-120"/>
              </a:rPr>
              <a:t>如果與切身關聯，會更加強專注力</a:t>
            </a:r>
            <a:r>
              <a:rPr lang="en-US" altLang="zh-TW" sz="3200" dirty="0" smtClean="0">
                <a:ea typeface="新細明體" charset="-120"/>
              </a:rPr>
              <a:t>!</a:t>
            </a:r>
            <a:endParaRPr lang="zh-TW" altLang="en-US" sz="3200" dirty="0" smtClean="0">
              <a:ea typeface="新細明體" charset="-12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74848" y="1652959"/>
            <a:ext cx="8229600" cy="24241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zh-TW" sz="15000" dirty="0" smtClean="0">
                <a:ea typeface="新細明體" charset="-120"/>
              </a:rPr>
              <a:t>55 </a:t>
            </a:r>
            <a:r>
              <a:rPr lang="zh-TW" altLang="en-US" sz="15000" dirty="0" smtClean="0">
                <a:ea typeface="新細明體" charset="-120"/>
              </a:rPr>
              <a:t> </a:t>
            </a:r>
            <a:r>
              <a:rPr lang="en-US" altLang="zh-TW" sz="15000" dirty="0" smtClean="0">
                <a:ea typeface="新細明體" charset="-120"/>
              </a:rPr>
              <a:t>37</a:t>
            </a:r>
            <a:r>
              <a:rPr lang="zh-TW" altLang="en-US" dirty="0" smtClean="0">
                <a:ea typeface="新細明體" charset="-120"/>
              </a:rPr>
              <a:t>  </a:t>
            </a:r>
            <a:r>
              <a:rPr lang="en-US" altLang="zh-TW" sz="15000" dirty="0" smtClean="0">
                <a:ea typeface="新細明體" charset="-120"/>
              </a:rPr>
              <a:t> 8</a:t>
            </a:r>
            <a:endParaRPr lang="en-US" altLang="zh-TW" dirty="0" smtClean="0">
              <a:ea typeface="新細明體" charset="-120"/>
            </a:endParaRPr>
          </a:p>
        </p:txBody>
      </p:sp>
      <p:sp>
        <p:nvSpPr>
          <p:cNvPr id="4" name="內容版面配置區 6"/>
          <p:cNvSpPr txBox="1">
            <a:spLocks/>
          </p:cNvSpPr>
          <p:nvPr/>
        </p:nvSpPr>
        <p:spPr>
          <a:xfrm>
            <a:off x="457200" y="1219200"/>
            <a:ext cx="8229600" cy="4937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2352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924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1496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6068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64000" marR="0" indent="-4064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"/>
              <a:tabLst/>
              <a:defRPr sz="3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訊息規劃</a:t>
            </a:r>
          </a:p>
          <a:p>
            <a:pPr hangingPunct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438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故事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構思ㄧ個動人的故事</a:t>
            </a:r>
          </a:p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故事元素</a:t>
            </a: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41667" name="AutoShape 3"/>
          <p:cNvCxnSpPr>
            <a:cxnSpLocks noChangeShapeType="1"/>
            <a:stCxn id="39958" idx="2"/>
            <a:endCxn id="39939" idx="1"/>
          </p:cNvCxnSpPr>
          <p:nvPr/>
        </p:nvCxnSpPr>
        <p:spPr bwMode="gray">
          <a:xfrm rot="16200000" flipV="1">
            <a:off x="734219" y="3626644"/>
            <a:ext cx="730250" cy="1262062"/>
          </a:xfrm>
          <a:prstGeom prst="bentConnector4">
            <a:avLst>
              <a:gd name="adj1" fmla="val -240870"/>
              <a:gd name="adj2" fmla="val 11811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</p:cxnSp>
      <p:cxnSp>
        <p:nvCxnSpPr>
          <p:cNvPr id="241668" name="AutoShape 4"/>
          <p:cNvCxnSpPr>
            <a:cxnSpLocks noChangeShapeType="1"/>
            <a:endCxn id="39939" idx="1"/>
          </p:cNvCxnSpPr>
          <p:nvPr/>
        </p:nvCxnSpPr>
        <p:spPr bwMode="gray">
          <a:xfrm rot="16200000" flipV="1">
            <a:off x="664369" y="3696494"/>
            <a:ext cx="831850" cy="1223962"/>
          </a:xfrm>
          <a:prstGeom prst="bentConnector4">
            <a:avLst>
              <a:gd name="adj1" fmla="val -199236"/>
              <a:gd name="adj2" fmla="val 11867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</p:cxnSp>
      <p:cxnSp>
        <p:nvCxnSpPr>
          <p:cNvPr id="241669" name="AutoShape 5"/>
          <p:cNvCxnSpPr>
            <a:cxnSpLocks noChangeShapeType="1"/>
            <a:stCxn id="39939" idx="1"/>
            <a:endCxn id="39939" idx="1"/>
          </p:cNvCxnSpPr>
          <p:nvPr/>
        </p:nvCxnSpPr>
        <p:spPr bwMode="gray">
          <a:xfrm rot="10800000" flipH="1" flipV="1">
            <a:off x="457200" y="3863975"/>
            <a:ext cx="1588" cy="1588"/>
          </a:xfrm>
          <a:prstGeom prst="bentConnector3">
            <a:avLst>
              <a:gd name="adj1" fmla="val -1440000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</p:cxnSp>
      <p:cxnSp>
        <p:nvCxnSpPr>
          <p:cNvPr id="241670" name="AutoShape 6"/>
          <p:cNvCxnSpPr>
            <a:cxnSpLocks noChangeShapeType="1"/>
            <a:stCxn id="39939" idx="1"/>
            <a:endCxn id="39939" idx="3"/>
          </p:cNvCxnSpPr>
          <p:nvPr/>
        </p:nvCxnSpPr>
        <p:spPr bwMode="gray">
          <a:xfrm rot="10800000" flipH="1" flipV="1">
            <a:off x="457200" y="3863975"/>
            <a:ext cx="8229600" cy="1588"/>
          </a:xfrm>
          <a:prstGeom prst="bentConnector5">
            <a:avLst>
              <a:gd name="adj1" fmla="val -2778"/>
              <a:gd name="adj2" fmla="val 157000000"/>
              <a:gd name="adj3" fmla="val 102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 type="triangle" w="med" len="med"/>
              </a14:hiddenLine>
            </a:ext>
          </a:extLst>
        </p:spPr>
      </p:cxnSp>
      <p:cxnSp>
        <p:nvCxnSpPr>
          <p:cNvPr id="241671" name="AutoShape 7"/>
          <p:cNvCxnSpPr>
            <a:cxnSpLocks noChangeShapeType="1"/>
            <a:stCxn id="39939" idx="1"/>
            <a:endCxn id="39939" idx="1"/>
          </p:cNvCxnSpPr>
          <p:nvPr/>
        </p:nvCxnSpPr>
        <p:spPr bwMode="gray">
          <a:xfrm>
            <a:off x="457200" y="3863975"/>
            <a:ext cx="0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grpSp>
        <p:nvGrpSpPr>
          <p:cNvPr id="39945" name="Group 8"/>
          <p:cNvGrpSpPr>
            <a:grpSpLocks/>
          </p:cNvGrpSpPr>
          <p:nvPr/>
        </p:nvGrpSpPr>
        <p:grpSpPr bwMode="auto">
          <a:xfrm>
            <a:off x="1116013" y="2852738"/>
            <a:ext cx="6915150" cy="2446337"/>
            <a:chOff x="611" y="1344"/>
            <a:chExt cx="4356" cy="1541"/>
          </a:xfrm>
        </p:grpSpPr>
        <p:sp>
          <p:nvSpPr>
            <p:cNvPr id="39947" name="Line 9"/>
            <p:cNvSpPr>
              <a:spLocks noChangeShapeType="1"/>
            </p:cNvSpPr>
            <p:nvPr/>
          </p:nvSpPr>
          <p:spPr bwMode="gray">
            <a:xfrm flipV="1">
              <a:off x="1565" y="1570"/>
              <a:ext cx="453" cy="272"/>
            </a:xfrm>
            <a:prstGeom prst="line">
              <a:avLst/>
            </a:prstGeom>
            <a:noFill/>
            <a:ln w="38100">
              <a:solidFill>
                <a:srgbClr val="DDDDDD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39948" name="Line 10"/>
            <p:cNvSpPr>
              <a:spLocks noChangeShapeType="1"/>
            </p:cNvSpPr>
            <p:nvPr/>
          </p:nvSpPr>
          <p:spPr bwMode="gray">
            <a:xfrm flipV="1">
              <a:off x="1565" y="2069"/>
              <a:ext cx="499" cy="0"/>
            </a:xfrm>
            <a:prstGeom prst="line">
              <a:avLst/>
            </a:prstGeom>
            <a:noFill/>
            <a:ln w="38100">
              <a:solidFill>
                <a:srgbClr val="DDDDDD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39949" name="Line 11"/>
            <p:cNvSpPr>
              <a:spLocks noChangeShapeType="1"/>
            </p:cNvSpPr>
            <p:nvPr/>
          </p:nvSpPr>
          <p:spPr bwMode="gray">
            <a:xfrm>
              <a:off x="1565" y="2296"/>
              <a:ext cx="499" cy="317"/>
            </a:xfrm>
            <a:prstGeom prst="line">
              <a:avLst/>
            </a:prstGeom>
            <a:noFill/>
            <a:ln w="38100">
              <a:solidFill>
                <a:srgbClr val="DDDDDD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39950" name="Line 12"/>
            <p:cNvSpPr>
              <a:spLocks noChangeShapeType="1"/>
            </p:cNvSpPr>
            <p:nvPr/>
          </p:nvSpPr>
          <p:spPr bwMode="gray">
            <a:xfrm flipV="1">
              <a:off x="3334" y="2069"/>
              <a:ext cx="589" cy="0"/>
            </a:xfrm>
            <a:prstGeom prst="line">
              <a:avLst/>
            </a:prstGeom>
            <a:noFill/>
            <a:ln w="38100">
              <a:solidFill>
                <a:srgbClr val="DDDDDD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39951" name="Line 13"/>
            <p:cNvSpPr>
              <a:spLocks noChangeShapeType="1"/>
            </p:cNvSpPr>
            <p:nvPr/>
          </p:nvSpPr>
          <p:spPr bwMode="gray">
            <a:xfrm flipV="1">
              <a:off x="3334" y="2296"/>
              <a:ext cx="589" cy="363"/>
            </a:xfrm>
            <a:prstGeom prst="line">
              <a:avLst/>
            </a:prstGeom>
            <a:noFill/>
            <a:ln w="38100">
              <a:solidFill>
                <a:srgbClr val="DDDDDD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39952" name="Line 14"/>
            <p:cNvSpPr>
              <a:spLocks noChangeShapeType="1"/>
            </p:cNvSpPr>
            <p:nvPr/>
          </p:nvSpPr>
          <p:spPr bwMode="gray">
            <a:xfrm>
              <a:off x="3288" y="1525"/>
              <a:ext cx="635" cy="317"/>
            </a:xfrm>
            <a:prstGeom prst="line">
              <a:avLst/>
            </a:prstGeom>
            <a:noFill/>
            <a:ln w="38100">
              <a:solidFill>
                <a:srgbClr val="DDDDDD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zh-TW" altLang="en-US"/>
            </a:p>
          </p:txBody>
        </p:sp>
        <p:sp>
          <p:nvSpPr>
            <p:cNvPr id="39953" name="AutoShape 15"/>
            <p:cNvSpPr>
              <a:spLocks noChangeArrowheads="1"/>
            </p:cNvSpPr>
            <p:nvPr/>
          </p:nvSpPr>
          <p:spPr bwMode="gray">
            <a:xfrm>
              <a:off x="3969" y="1752"/>
              <a:ext cx="998" cy="635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E7CFFF"/>
                </a:gs>
                <a:gs pos="50000">
                  <a:srgbClr val="CC99FF"/>
                </a:gs>
                <a:gs pos="100000">
                  <a:srgbClr val="E7C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39954" name="Text Box 16"/>
            <p:cNvSpPr txBox="1">
              <a:spLocks noChangeArrowheads="1"/>
            </p:cNvSpPr>
            <p:nvPr/>
          </p:nvSpPr>
          <p:spPr bwMode="auto">
            <a:xfrm>
              <a:off x="3923" y="2024"/>
              <a:ext cx="95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kumimoji="1" lang="zh-TW" altLang="en-US" sz="2200"/>
                <a:t>心靈圖像</a:t>
              </a:r>
            </a:p>
          </p:txBody>
        </p:sp>
        <p:sp>
          <p:nvSpPr>
            <p:cNvPr id="241681" name="AutoShape 17"/>
            <p:cNvSpPr>
              <a:spLocks noChangeArrowheads="1"/>
            </p:cNvSpPr>
            <p:nvPr/>
          </p:nvSpPr>
          <p:spPr bwMode="gray">
            <a:xfrm>
              <a:off x="611" y="1797"/>
              <a:ext cx="908" cy="726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DDDDDD">
                    <a:alpha val="20000"/>
                  </a:srgbClr>
                </a:gs>
                <a:gs pos="50000">
                  <a:srgbClr val="DDDDDD">
                    <a:gamma/>
                    <a:tint val="76078"/>
                    <a:invGamma/>
                  </a:srgbClr>
                </a:gs>
                <a:gs pos="100000">
                  <a:srgbClr val="DDDDDD">
                    <a:alpha val="20000"/>
                  </a:srgbClr>
                </a:gs>
              </a:gsLst>
              <a:lin ang="5400000" scaled="1"/>
            </a:gradFill>
            <a:ln w="381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39958" name="Text Box 18"/>
            <p:cNvSpPr txBox="1">
              <a:spLocks noChangeArrowheads="1"/>
            </p:cNvSpPr>
            <p:nvPr/>
          </p:nvSpPr>
          <p:spPr bwMode="auto">
            <a:xfrm>
              <a:off x="657" y="1979"/>
              <a:ext cx="68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kumimoji="1" lang="zh-TW" altLang="en-US" sz="2200"/>
                <a:t>正當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kumimoji="1" lang="zh-TW" altLang="en-US" sz="2200"/>
                <a:t>機制</a:t>
              </a:r>
            </a:p>
          </p:txBody>
        </p:sp>
        <p:sp>
          <p:nvSpPr>
            <p:cNvPr id="241683" name="AutoShape 19"/>
            <p:cNvSpPr>
              <a:spLocks noChangeArrowheads="1"/>
            </p:cNvSpPr>
            <p:nvPr/>
          </p:nvSpPr>
          <p:spPr bwMode="gray">
            <a:xfrm>
              <a:off x="2064" y="1344"/>
              <a:ext cx="1134" cy="453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9999">
                    <a:alpha val="20000"/>
                  </a:srgbClr>
                </a:gs>
                <a:gs pos="50000">
                  <a:srgbClr val="FF9999">
                    <a:gamma/>
                    <a:tint val="76078"/>
                    <a:invGamma/>
                  </a:srgbClr>
                </a:gs>
                <a:gs pos="100000">
                  <a:srgbClr val="FF9999">
                    <a:alpha val="20000"/>
                  </a:srgbClr>
                </a:gs>
              </a:gsLst>
              <a:lin ang="5400000" scaled="1"/>
            </a:gradFill>
            <a:ln w="381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39962" name="Text Box 20"/>
            <p:cNvSpPr txBox="1">
              <a:spLocks noChangeArrowheads="1"/>
            </p:cNvSpPr>
            <p:nvPr/>
          </p:nvSpPr>
          <p:spPr bwMode="auto">
            <a:xfrm>
              <a:off x="2109" y="1458"/>
              <a:ext cx="95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kumimoji="1" lang="zh-TW" altLang="en-US" sz="2200"/>
                <a:t>角色</a:t>
              </a:r>
            </a:p>
          </p:txBody>
        </p:sp>
        <p:sp>
          <p:nvSpPr>
            <p:cNvPr id="241685" name="AutoShape 21"/>
            <p:cNvSpPr>
              <a:spLocks noChangeArrowheads="1"/>
            </p:cNvSpPr>
            <p:nvPr/>
          </p:nvSpPr>
          <p:spPr bwMode="gray">
            <a:xfrm>
              <a:off x="2064" y="1888"/>
              <a:ext cx="1134" cy="453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9999">
                    <a:alpha val="20000"/>
                  </a:srgbClr>
                </a:gs>
                <a:gs pos="50000">
                  <a:srgbClr val="FF9999">
                    <a:gamma/>
                    <a:tint val="76078"/>
                    <a:invGamma/>
                  </a:srgbClr>
                </a:gs>
                <a:gs pos="100000">
                  <a:srgbClr val="FF9999">
                    <a:alpha val="20000"/>
                  </a:srgbClr>
                </a:gs>
              </a:gsLst>
              <a:lin ang="5400000" scaled="1"/>
            </a:gradFill>
            <a:ln w="381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241686" name="AutoShape 22"/>
            <p:cNvSpPr>
              <a:spLocks noChangeArrowheads="1"/>
            </p:cNvSpPr>
            <p:nvPr/>
          </p:nvSpPr>
          <p:spPr bwMode="gray">
            <a:xfrm>
              <a:off x="2064" y="2432"/>
              <a:ext cx="1134" cy="453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FF9999">
                    <a:alpha val="20000"/>
                  </a:srgbClr>
                </a:gs>
                <a:gs pos="50000">
                  <a:srgbClr val="FF9999">
                    <a:gamma/>
                    <a:tint val="76078"/>
                    <a:invGamma/>
                  </a:srgbClr>
                </a:gs>
                <a:gs pos="100000">
                  <a:srgbClr val="FF9999">
                    <a:alpha val="20000"/>
                  </a:srgbClr>
                </a:gs>
              </a:gsLst>
              <a:lin ang="5400000" scaled="1"/>
            </a:gradFill>
            <a:ln w="381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39969" name="Text Box 23"/>
            <p:cNvSpPr txBox="1">
              <a:spLocks noChangeArrowheads="1"/>
            </p:cNvSpPr>
            <p:nvPr/>
          </p:nvSpPr>
          <p:spPr bwMode="auto">
            <a:xfrm>
              <a:off x="2109" y="2024"/>
              <a:ext cx="95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kumimoji="1" lang="zh-TW" altLang="en-US" sz="2200"/>
                <a:t>場景</a:t>
              </a:r>
            </a:p>
          </p:txBody>
        </p:sp>
        <p:sp>
          <p:nvSpPr>
            <p:cNvPr id="39970" name="Text Box 24"/>
            <p:cNvSpPr txBox="1">
              <a:spLocks noChangeArrowheads="1"/>
            </p:cNvSpPr>
            <p:nvPr/>
          </p:nvSpPr>
          <p:spPr bwMode="auto">
            <a:xfrm>
              <a:off x="2109" y="2568"/>
              <a:ext cx="95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kumimoji="1" lang="zh-TW" altLang="en-US" sz="2200"/>
                <a:t>劇情</a:t>
              </a:r>
            </a:p>
          </p:txBody>
        </p:sp>
        <p:cxnSp>
          <p:nvCxnSpPr>
            <p:cNvPr id="39971" name="AutoShape 25"/>
            <p:cNvCxnSpPr>
              <a:cxnSpLocks noChangeShapeType="1"/>
            </p:cNvCxnSpPr>
            <p:nvPr/>
          </p:nvCxnSpPr>
          <p:spPr bwMode="gray">
            <a:xfrm rot="16200000" flipH="1">
              <a:off x="974" y="2523"/>
              <a:ext cx="1" cy="1"/>
            </a:xfrm>
            <a:prstGeom prst="bentConnector3">
              <a:avLst>
                <a:gd name="adj1" fmla="val 14400005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 type="triangle" w="med" len="med"/>
                </a14:hiddenLine>
              </a:ext>
            </a:extLst>
          </p:spPr>
        </p:cxnSp>
        <p:cxnSp>
          <p:nvCxnSpPr>
            <p:cNvPr id="39972" name="AutoShape 26"/>
            <p:cNvCxnSpPr>
              <a:cxnSpLocks noChangeShapeType="1"/>
            </p:cNvCxnSpPr>
            <p:nvPr/>
          </p:nvCxnSpPr>
          <p:spPr bwMode="gray">
            <a:xfrm rot="16200000" flipH="1">
              <a:off x="974" y="2523"/>
              <a:ext cx="1" cy="1"/>
            </a:xfrm>
            <a:prstGeom prst="bentConnector3">
              <a:avLst>
                <a:gd name="adj1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 type="triangle" w="med" len="med"/>
                </a14:hiddenLine>
              </a:ext>
            </a:extLst>
          </p:spPr>
        </p:cxnSp>
        <p:cxnSp>
          <p:nvCxnSpPr>
            <p:cNvPr id="39973" name="AutoShape 27"/>
            <p:cNvCxnSpPr>
              <a:cxnSpLocks noChangeShapeType="1"/>
            </p:cNvCxnSpPr>
            <p:nvPr/>
          </p:nvCxnSpPr>
          <p:spPr bwMode="gray">
            <a:xfrm rot="5400000" flipH="1" flipV="1">
              <a:off x="2630" y="755"/>
              <a:ext cx="137" cy="3402"/>
            </a:xfrm>
            <a:prstGeom prst="bentConnector3">
              <a:avLst>
                <a:gd name="adj1" fmla="val -388324"/>
              </a:avLst>
            </a:prstGeom>
            <a:noFill/>
            <a:ln w="38100">
              <a:solidFill>
                <a:srgbClr val="DDDDDD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961898699"/>
      </p:ext>
    </p:extLst>
  </p:cSld>
  <p:clrMapOvr>
    <a:masterClrMapping/>
  </p:clrMapOvr>
  <p:transition advTm="684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1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1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1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1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大綱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TW" altLang="en-US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3" name="公共議題…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行銷議題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傳播與議題框架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議題生命週期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練習曲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令人印象深刻的故事</a:t>
            </a: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41987" name="Group 2"/>
          <p:cNvGrpSpPr>
            <a:grpSpLocks/>
          </p:cNvGrpSpPr>
          <p:nvPr/>
        </p:nvGrpSpPr>
        <p:grpSpPr bwMode="auto">
          <a:xfrm>
            <a:off x="179388" y="4161780"/>
            <a:ext cx="1512887" cy="1511300"/>
            <a:chOff x="2200" y="1570"/>
            <a:chExt cx="1496" cy="1496"/>
          </a:xfrm>
        </p:grpSpPr>
        <p:sp>
          <p:nvSpPr>
            <p:cNvPr id="243715" name="Oval 3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42021" name="Oval 4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rgbClr val="800080"/>
                </a:gs>
                <a:gs pos="50000">
                  <a:srgbClr val="A64DA6"/>
                </a:gs>
                <a:gs pos="100000">
                  <a:srgbClr val="80008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243717" name="Oval 5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42023" name="Oval 6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rgbClr val="3B003B"/>
                </a:gs>
                <a:gs pos="50000">
                  <a:srgbClr val="800080"/>
                </a:gs>
                <a:gs pos="100000">
                  <a:srgbClr val="3B003B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42024" name="Oval 7"/>
            <p:cNvSpPr>
              <a:spLocks noChangeArrowheads="1"/>
            </p:cNvSpPr>
            <p:nvPr/>
          </p:nvSpPr>
          <p:spPr bwMode="gray">
            <a:xfrm>
              <a:off x="2363" y="1733"/>
              <a:ext cx="1170" cy="1170"/>
            </a:xfrm>
            <a:prstGeom prst="ellipse">
              <a:avLst/>
            </a:prstGeom>
            <a:gradFill rotWithShape="1">
              <a:gsLst>
                <a:gs pos="0">
                  <a:srgbClr val="3B003B"/>
                </a:gs>
                <a:gs pos="100000">
                  <a:srgbClr val="80008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</p:grpSp>
      <p:sp>
        <p:nvSpPr>
          <p:cNvPr id="41988" name="AutoShape 8"/>
          <p:cNvSpPr>
            <a:spLocks noChangeArrowheads="1"/>
          </p:cNvSpPr>
          <p:nvPr/>
        </p:nvSpPr>
        <p:spPr bwMode="gray">
          <a:xfrm>
            <a:off x="1835150" y="1412875"/>
            <a:ext cx="5759450" cy="3744913"/>
          </a:xfrm>
          <a:prstGeom prst="upArrow">
            <a:avLst>
              <a:gd name="adj1" fmla="val 57296"/>
              <a:gd name="adj2" fmla="val 62796"/>
            </a:avLst>
          </a:prstGeom>
          <a:gradFill rotWithShape="1">
            <a:gsLst>
              <a:gs pos="0">
                <a:srgbClr val="B2B2B2"/>
              </a:gs>
              <a:gs pos="100000">
                <a:srgbClr val="E5E5E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kumimoji="1" lang="zh-TW" altLang="en-US" sz="2400" b="0">
              <a:ea typeface="新細明體" charset="-120"/>
            </a:endParaRPr>
          </a:p>
        </p:txBody>
      </p:sp>
      <p:grpSp>
        <p:nvGrpSpPr>
          <p:cNvPr id="41989" name="Group 9"/>
          <p:cNvGrpSpPr>
            <a:grpSpLocks/>
          </p:cNvGrpSpPr>
          <p:nvPr/>
        </p:nvGrpSpPr>
        <p:grpSpPr bwMode="auto">
          <a:xfrm>
            <a:off x="3827463" y="4149080"/>
            <a:ext cx="1512887" cy="1511300"/>
            <a:chOff x="2200" y="1570"/>
            <a:chExt cx="1496" cy="1496"/>
          </a:xfrm>
        </p:grpSpPr>
        <p:sp>
          <p:nvSpPr>
            <p:cNvPr id="243722" name="Oval 10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243723" name="Oval 11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5725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243724" name="Oval 12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243725" name="Oval 13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243726" name="Oval 14"/>
            <p:cNvSpPr>
              <a:spLocks noChangeArrowheads="1"/>
            </p:cNvSpPr>
            <p:nvPr/>
          </p:nvSpPr>
          <p:spPr bwMode="gray">
            <a:xfrm>
              <a:off x="2363" y="1733"/>
              <a:ext cx="1169" cy="116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</p:grpSp>
      <p:grpSp>
        <p:nvGrpSpPr>
          <p:cNvPr id="41990" name="Group 15"/>
          <p:cNvGrpSpPr>
            <a:grpSpLocks/>
          </p:cNvGrpSpPr>
          <p:nvPr/>
        </p:nvGrpSpPr>
        <p:grpSpPr bwMode="auto">
          <a:xfrm>
            <a:off x="5724525" y="4161780"/>
            <a:ext cx="1512888" cy="1511300"/>
            <a:chOff x="2200" y="1570"/>
            <a:chExt cx="1496" cy="1496"/>
          </a:xfrm>
        </p:grpSpPr>
        <p:sp>
          <p:nvSpPr>
            <p:cNvPr id="243728" name="Oval 16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42011" name="Oval 17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rgbClr val="FFDD55"/>
                </a:gs>
                <a:gs pos="50000">
                  <a:srgbClr val="FFCC00"/>
                </a:gs>
                <a:gs pos="100000">
                  <a:srgbClr val="FFDD55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243730" name="Oval 18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42013" name="Oval 19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rgbClr val="7C6300"/>
                </a:gs>
                <a:gs pos="5000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42014" name="Oval 20"/>
            <p:cNvSpPr>
              <a:spLocks noChangeArrowheads="1"/>
            </p:cNvSpPr>
            <p:nvPr/>
          </p:nvSpPr>
          <p:spPr bwMode="gray">
            <a:xfrm>
              <a:off x="2363" y="1733"/>
              <a:ext cx="1170" cy="1170"/>
            </a:xfrm>
            <a:prstGeom prst="ellipse">
              <a:avLst/>
            </a:prstGeom>
            <a:gradFill rotWithShape="1">
              <a:gsLst>
                <a:gs pos="0">
                  <a:srgbClr val="76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</p:grpSp>
      <p:grpSp>
        <p:nvGrpSpPr>
          <p:cNvPr id="41991" name="Group 21"/>
          <p:cNvGrpSpPr>
            <a:grpSpLocks/>
          </p:cNvGrpSpPr>
          <p:nvPr/>
        </p:nvGrpSpPr>
        <p:grpSpPr bwMode="auto">
          <a:xfrm>
            <a:off x="2051050" y="4161780"/>
            <a:ext cx="1512888" cy="1511300"/>
            <a:chOff x="2200" y="1570"/>
            <a:chExt cx="1496" cy="1496"/>
          </a:xfrm>
        </p:grpSpPr>
        <p:sp>
          <p:nvSpPr>
            <p:cNvPr id="243734" name="Oval 22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42006" name="Oval 23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rgbClr val="CC0099"/>
                </a:gs>
                <a:gs pos="100000">
                  <a:srgbClr val="DB4DB8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243736" name="Oval 24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42008" name="Oval 25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rgbClr val="63194A"/>
                </a:gs>
                <a:gs pos="50000">
                  <a:srgbClr val="CC3399"/>
                </a:gs>
                <a:gs pos="100000">
                  <a:srgbClr val="63194A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42009" name="Oval 26"/>
            <p:cNvSpPr>
              <a:spLocks noChangeArrowheads="1"/>
            </p:cNvSpPr>
            <p:nvPr/>
          </p:nvSpPr>
          <p:spPr bwMode="gray">
            <a:xfrm>
              <a:off x="2363" y="1733"/>
              <a:ext cx="1170" cy="1170"/>
            </a:xfrm>
            <a:prstGeom prst="ellipse">
              <a:avLst/>
            </a:prstGeom>
            <a:gradFill rotWithShape="1">
              <a:gsLst>
                <a:gs pos="0">
                  <a:srgbClr val="5E0047"/>
                </a:gs>
                <a:gs pos="100000">
                  <a:srgbClr val="CC0099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</p:grpSp>
      <p:sp>
        <p:nvSpPr>
          <p:cNvPr id="41992" name="Rectangle 27"/>
          <p:cNvSpPr>
            <a:spLocks noChangeArrowheads="1"/>
          </p:cNvSpPr>
          <p:nvPr/>
        </p:nvSpPr>
        <p:spPr bwMode="gray">
          <a:xfrm>
            <a:off x="395288" y="4738043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bg1"/>
                </a:solidFill>
                <a:ea typeface="新細明體" charset="-120"/>
              </a:rPr>
              <a:t>顯著特質</a:t>
            </a:r>
          </a:p>
        </p:txBody>
      </p:sp>
      <p:sp>
        <p:nvSpPr>
          <p:cNvPr id="41993" name="Rectangle 28"/>
          <p:cNvSpPr>
            <a:spLocks noChangeArrowheads="1"/>
          </p:cNvSpPr>
          <p:nvPr/>
        </p:nvSpPr>
        <p:spPr bwMode="gray">
          <a:xfrm>
            <a:off x="4067175" y="4738043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chemeClr val="bg1"/>
                </a:solidFill>
                <a:ea typeface="新細明體" charset="-120"/>
              </a:rPr>
              <a:t>指引方向</a:t>
            </a:r>
          </a:p>
        </p:txBody>
      </p:sp>
      <p:sp>
        <p:nvSpPr>
          <p:cNvPr id="41994" name="Rectangle 29"/>
          <p:cNvSpPr>
            <a:spLocks noChangeArrowheads="1"/>
          </p:cNvSpPr>
          <p:nvPr/>
        </p:nvSpPr>
        <p:spPr bwMode="gray">
          <a:xfrm>
            <a:off x="2268538" y="4738043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chemeClr val="bg1"/>
                </a:solidFill>
                <a:ea typeface="新細明體" charset="-120"/>
              </a:rPr>
              <a:t>引發注意</a:t>
            </a:r>
          </a:p>
        </p:txBody>
      </p:sp>
      <p:sp>
        <p:nvSpPr>
          <p:cNvPr id="41995" name="Rectangle 30"/>
          <p:cNvSpPr>
            <a:spLocks noChangeArrowheads="1"/>
          </p:cNvSpPr>
          <p:nvPr/>
        </p:nvSpPr>
        <p:spPr bwMode="gray">
          <a:xfrm>
            <a:off x="6011863" y="4738043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bg1"/>
                </a:solidFill>
                <a:ea typeface="新細明體" charset="-120"/>
              </a:rPr>
              <a:t>相關性</a:t>
            </a:r>
          </a:p>
        </p:txBody>
      </p:sp>
      <p:grpSp>
        <p:nvGrpSpPr>
          <p:cNvPr id="41996" name="Group 31"/>
          <p:cNvGrpSpPr>
            <a:grpSpLocks/>
          </p:cNvGrpSpPr>
          <p:nvPr/>
        </p:nvGrpSpPr>
        <p:grpSpPr bwMode="auto">
          <a:xfrm>
            <a:off x="7451725" y="4161780"/>
            <a:ext cx="1512888" cy="1511300"/>
            <a:chOff x="2200" y="1570"/>
            <a:chExt cx="1496" cy="1496"/>
          </a:xfrm>
        </p:grpSpPr>
        <p:sp>
          <p:nvSpPr>
            <p:cNvPr id="243744" name="Oval 32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42001" name="Oval 33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rgbClr val="DD9955"/>
                </a:gs>
                <a:gs pos="50000">
                  <a:srgbClr val="CC6600"/>
                </a:gs>
                <a:gs pos="100000">
                  <a:srgbClr val="DD9955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243746" name="Oval 34"/>
            <p:cNvSpPr>
              <a:spLocks noChangeArrowheads="1"/>
            </p:cNvSpPr>
            <p:nvPr/>
          </p:nvSpPr>
          <p:spPr bwMode="gray">
            <a:xfrm>
              <a:off x="2297" y="1667"/>
              <a:ext cx="1301" cy="1301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zh-TW" altLang="zh-TW"/>
            </a:p>
          </p:txBody>
        </p:sp>
        <p:sp>
          <p:nvSpPr>
            <p:cNvPr id="42003" name="Oval 35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rgbClr val="CC6600"/>
                </a:gs>
                <a:gs pos="100000">
                  <a:srgbClr val="6332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42004" name="Oval 36"/>
            <p:cNvSpPr>
              <a:spLocks noChangeArrowheads="1"/>
            </p:cNvSpPr>
            <p:nvPr/>
          </p:nvSpPr>
          <p:spPr bwMode="gray">
            <a:xfrm>
              <a:off x="2363" y="1733"/>
              <a:ext cx="1170" cy="1170"/>
            </a:xfrm>
            <a:prstGeom prst="ellipse">
              <a:avLst/>
            </a:prstGeom>
            <a:gradFill rotWithShape="1">
              <a:gsLst>
                <a:gs pos="0">
                  <a:srgbClr val="5E2F00"/>
                </a:gs>
                <a:gs pos="100000">
                  <a:srgbClr val="CC66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</p:grpSp>
      <p:sp>
        <p:nvSpPr>
          <p:cNvPr id="41997" name="Rectangle 37"/>
          <p:cNvSpPr>
            <a:spLocks noChangeArrowheads="1"/>
          </p:cNvSpPr>
          <p:nvPr/>
        </p:nvSpPr>
        <p:spPr bwMode="gray">
          <a:xfrm>
            <a:off x="7667625" y="4738043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chemeClr val="bg1"/>
                </a:solidFill>
                <a:ea typeface="新細明體" charset="-120"/>
              </a:rPr>
              <a:t>渴望模仿</a:t>
            </a:r>
          </a:p>
        </p:txBody>
      </p:sp>
      <p:sp>
        <p:nvSpPr>
          <p:cNvPr id="41998" name="Rectangle 38"/>
          <p:cNvSpPr>
            <a:spLocks noChangeArrowheads="1"/>
          </p:cNvSpPr>
          <p:nvPr/>
        </p:nvSpPr>
        <p:spPr bwMode="gray">
          <a:xfrm>
            <a:off x="3419475" y="2924175"/>
            <a:ext cx="262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r>
              <a:rPr kumimoji="1" lang="zh-TW" altLang="en-US" sz="2400" b="0">
                <a:solidFill>
                  <a:srgbClr val="000000"/>
                </a:solidFill>
                <a:cs typeface="Times New Roman" pitchFamily="18" charset="0"/>
              </a:rPr>
              <a:t>說故事的五大原則</a:t>
            </a:r>
          </a:p>
        </p:txBody>
      </p:sp>
    </p:spTree>
    <p:extLst>
      <p:ext uri="{BB962C8B-B14F-4D97-AF65-F5344CB8AC3E}">
        <p14:creationId xmlns:p14="http://schemas.microsoft.com/office/powerpoint/2010/main" val="4156908800"/>
      </p:ext>
    </p:extLst>
  </p:cSld>
  <p:clrMapOvr>
    <a:masterClrMapping/>
  </p:clrMapOvr>
  <p:transition advTm="14547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訊息重複、重複、再重複</a:t>
            </a:r>
            <a:endParaRPr lang="en-US" altLang="zh-TW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3667" name="Line 4"/>
          <p:cNvSpPr>
            <a:spLocks noChangeShapeType="1"/>
          </p:cNvSpPr>
          <p:nvPr/>
        </p:nvSpPr>
        <p:spPr bwMode="gray">
          <a:xfrm>
            <a:off x="3328988" y="2890838"/>
            <a:ext cx="909637" cy="1182687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36901" name="Oval 5"/>
          <p:cNvSpPr>
            <a:spLocks noChangeArrowheads="1"/>
          </p:cNvSpPr>
          <p:nvPr/>
        </p:nvSpPr>
        <p:spPr bwMode="gray">
          <a:xfrm>
            <a:off x="3113088" y="3608388"/>
            <a:ext cx="3808412" cy="15240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zh-TW"/>
          </a:p>
        </p:txBody>
      </p:sp>
      <p:sp>
        <p:nvSpPr>
          <p:cNvPr id="113669" name="Line 6"/>
          <p:cNvSpPr>
            <a:spLocks noChangeShapeType="1"/>
          </p:cNvSpPr>
          <p:nvPr/>
        </p:nvSpPr>
        <p:spPr bwMode="gray">
          <a:xfrm flipH="1">
            <a:off x="4602163" y="2774950"/>
            <a:ext cx="1141412" cy="1233488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3670" name="Line 7"/>
          <p:cNvSpPr>
            <a:spLocks noChangeShapeType="1"/>
          </p:cNvSpPr>
          <p:nvPr/>
        </p:nvSpPr>
        <p:spPr bwMode="gray">
          <a:xfrm flipH="1">
            <a:off x="4602163" y="3841750"/>
            <a:ext cx="3079750" cy="131763"/>
          </a:xfrm>
          <a:prstGeom prst="line">
            <a:avLst/>
          </a:prstGeom>
          <a:noFill/>
          <a:ln w="762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3671" name="Line 8"/>
          <p:cNvSpPr>
            <a:spLocks noChangeShapeType="1"/>
          </p:cNvSpPr>
          <p:nvPr/>
        </p:nvSpPr>
        <p:spPr bwMode="gray">
          <a:xfrm flipH="1" flipV="1">
            <a:off x="4637088" y="3973513"/>
            <a:ext cx="1314450" cy="1433512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3672" name="Line 9"/>
          <p:cNvSpPr>
            <a:spLocks noChangeShapeType="1"/>
          </p:cNvSpPr>
          <p:nvPr/>
        </p:nvSpPr>
        <p:spPr bwMode="gray">
          <a:xfrm flipV="1">
            <a:off x="2803525" y="3973513"/>
            <a:ext cx="1833563" cy="1633537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3673" name="Line 10"/>
          <p:cNvSpPr>
            <a:spLocks noChangeShapeType="1"/>
          </p:cNvSpPr>
          <p:nvPr/>
        </p:nvSpPr>
        <p:spPr bwMode="gray">
          <a:xfrm flipV="1">
            <a:off x="1730375" y="3973513"/>
            <a:ext cx="2906713" cy="1016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3674" name="Oval 11"/>
          <p:cNvSpPr>
            <a:spLocks noChangeArrowheads="1"/>
          </p:cNvSpPr>
          <p:nvPr/>
        </p:nvSpPr>
        <p:spPr bwMode="gray">
          <a:xfrm rot="-417327">
            <a:off x="2838450" y="3108325"/>
            <a:ext cx="3424238" cy="1646238"/>
          </a:xfrm>
          <a:prstGeom prst="ellipse">
            <a:avLst/>
          </a:prstGeom>
          <a:gradFill rotWithShape="1">
            <a:gsLst>
              <a:gs pos="0">
                <a:srgbClr val="008080"/>
              </a:gs>
              <a:gs pos="100000">
                <a:srgbClr val="99FFCC"/>
              </a:gs>
            </a:gsLst>
            <a:lin ang="2700000" scaled="1"/>
          </a:gradFill>
          <a:ln w="9525">
            <a:round/>
            <a:headEnd/>
            <a:tailEnd/>
          </a:ln>
          <a:scene3d>
            <a:camera prst="legacyPerspectiveBottom"/>
            <a:lightRig rig="legacyFlat1" dir="t"/>
          </a:scene3d>
          <a:sp3d extrusionH="887400" prstMaterial="legacyMatte">
            <a:bevelT w="13500" h="13500" prst="angle"/>
            <a:bevelB w="13500" h="13500" prst="angle"/>
            <a:extrusionClr>
              <a:srgbClr val="009999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zh-TW"/>
          </a:p>
        </p:txBody>
      </p:sp>
      <p:sp>
        <p:nvSpPr>
          <p:cNvPr id="113675" name="Oval 12"/>
          <p:cNvSpPr>
            <a:spLocks noChangeArrowheads="1"/>
          </p:cNvSpPr>
          <p:nvPr/>
        </p:nvSpPr>
        <p:spPr bwMode="gray">
          <a:xfrm rot="-342635">
            <a:off x="1555750" y="2740025"/>
            <a:ext cx="6234113" cy="3033713"/>
          </a:xfrm>
          <a:prstGeom prst="ellips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zh-TW"/>
          </a:p>
        </p:txBody>
      </p:sp>
      <p:sp>
        <p:nvSpPr>
          <p:cNvPr id="113676" name="Oval 13"/>
          <p:cNvSpPr>
            <a:spLocks noChangeArrowheads="1"/>
          </p:cNvSpPr>
          <p:nvPr/>
        </p:nvSpPr>
        <p:spPr bwMode="gray">
          <a:xfrm rot="-342635">
            <a:off x="1520825" y="2733675"/>
            <a:ext cx="6249988" cy="3005138"/>
          </a:xfrm>
          <a:prstGeom prst="ellips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zh-TW"/>
          </a:p>
        </p:txBody>
      </p:sp>
      <p:grpSp>
        <p:nvGrpSpPr>
          <p:cNvPr id="113677" name="Group 14"/>
          <p:cNvGrpSpPr>
            <a:grpSpLocks/>
          </p:cNvGrpSpPr>
          <p:nvPr/>
        </p:nvGrpSpPr>
        <p:grpSpPr bwMode="auto">
          <a:xfrm rot="-395355">
            <a:off x="1143000" y="3808413"/>
            <a:ext cx="1328738" cy="620712"/>
            <a:chOff x="3098" y="249"/>
            <a:chExt cx="1959" cy="629"/>
          </a:xfrm>
        </p:grpSpPr>
        <p:sp>
          <p:nvSpPr>
            <p:cNvPr id="113701" name="Oval 15"/>
            <p:cNvSpPr>
              <a:spLocks noChangeArrowheads="1"/>
            </p:cNvSpPr>
            <p:nvPr/>
          </p:nvSpPr>
          <p:spPr bwMode="gray">
            <a:xfrm>
              <a:off x="3099" y="297"/>
              <a:ext cx="1958" cy="581"/>
            </a:xfrm>
            <a:prstGeom prst="ellipse">
              <a:avLst/>
            </a:prstGeom>
            <a:gradFill rotWithShape="1">
              <a:gsLst>
                <a:gs pos="0">
                  <a:srgbClr val="6B6B6B"/>
                </a:gs>
                <a:gs pos="50000">
                  <a:srgbClr val="C0C0C0"/>
                </a:gs>
                <a:gs pos="100000">
                  <a:srgbClr val="6B6B6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113702" name="Oval 16"/>
            <p:cNvSpPr>
              <a:spLocks noChangeArrowheads="1"/>
            </p:cNvSpPr>
            <p:nvPr/>
          </p:nvSpPr>
          <p:spPr bwMode="gray">
            <a:xfrm>
              <a:off x="3098" y="249"/>
              <a:ext cx="1959" cy="58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</p:grpSp>
      <p:grpSp>
        <p:nvGrpSpPr>
          <p:cNvPr id="113678" name="Group 17"/>
          <p:cNvGrpSpPr>
            <a:grpSpLocks/>
          </p:cNvGrpSpPr>
          <p:nvPr/>
        </p:nvGrpSpPr>
        <p:grpSpPr bwMode="auto">
          <a:xfrm rot="-325186">
            <a:off x="2733675" y="2743200"/>
            <a:ext cx="1171575" cy="433388"/>
            <a:chOff x="3098" y="249"/>
            <a:chExt cx="1959" cy="629"/>
          </a:xfrm>
        </p:grpSpPr>
        <p:sp>
          <p:nvSpPr>
            <p:cNvPr id="113699" name="Oval 18"/>
            <p:cNvSpPr>
              <a:spLocks noChangeArrowheads="1"/>
            </p:cNvSpPr>
            <p:nvPr/>
          </p:nvSpPr>
          <p:spPr bwMode="gray">
            <a:xfrm>
              <a:off x="3099" y="297"/>
              <a:ext cx="1958" cy="581"/>
            </a:xfrm>
            <a:prstGeom prst="ellipse">
              <a:avLst/>
            </a:prstGeom>
            <a:gradFill rotWithShape="1">
              <a:gsLst>
                <a:gs pos="0">
                  <a:srgbClr val="6B6B6B"/>
                </a:gs>
                <a:gs pos="50000">
                  <a:srgbClr val="C0C0C0"/>
                </a:gs>
                <a:gs pos="100000">
                  <a:srgbClr val="6B6B6B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113700" name="Oval 19"/>
            <p:cNvSpPr>
              <a:spLocks noChangeArrowheads="1"/>
            </p:cNvSpPr>
            <p:nvPr/>
          </p:nvSpPr>
          <p:spPr bwMode="gray">
            <a:xfrm>
              <a:off x="3098" y="249"/>
              <a:ext cx="1959" cy="58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</p:grpSp>
      <p:grpSp>
        <p:nvGrpSpPr>
          <p:cNvPr id="113679" name="Group 20"/>
          <p:cNvGrpSpPr>
            <a:grpSpLocks/>
          </p:cNvGrpSpPr>
          <p:nvPr/>
        </p:nvGrpSpPr>
        <p:grpSpPr bwMode="auto">
          <a:xfrm rot="-254711">
            <a:off x="5081588" y="2509838"/>
            <a:ext cx="1328737" cy="554037"/>
            <a:chOff x="3098" y="249"/>
            <a:chExt cx="1959" cy="629"/>
          </a:xfrm>
        </p:grpSpPr>
        <p:sp>
          <p:nvSpPr>
            <p:cNvPr id="113697" name="Oval 21"/>
            <p:cNvSpPr>
              <a:spLocks noChangeArrowheads="1"/>
            </p:cNvSpPr>
            <p:nvPr/>
          </p:nvSpPr>
          <p:spPr bwMode="gray">
            <a:xfrm>
              <a:off x="3099" y="297"/>
              <a:ext cx="1958" cy="581"/>
            </a:xfrm>
            <a:prstGeom prst="ellipse">
              <a:avLst/>
            </a:prstGeom>
            <a:gradFill rotWithShape="1">
              <a:gsLst>
                <a:gs pos="0">
                  <a:srgbClr val="636363"/>
                </a:gs>
                <a:gs pos="50000">
                  <a:srgbClr val="B2B2B2"/>
                </a:gs>
                <a:gs pos="100000">
                  <a:srgbClr val="63636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113698" name="Oval 22"/>
            <p:cNvSpPr>
              <a:spLocks noChangeArrowheads="1"/>
            </p:cNvSpPr>
            <p:nvPr/>
          </p:nvSpPr>
          <p:spPr bwMode="gray">
            <a:xfrm>
              <a:off x="3098" y="249"/>
              <a:ext cx="1959" cy="58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</p:grpSp>
      <p:grpSp>
        <p:nvGrpSpPr>
          <p:cNvPr id="113680" name="Group 23"/>
          <p:cNvGrpSpPr>
            <a:grpSpLocks/>
          </p:cNvGrpSpPr>
          <p:nvPr/>
        </p:nvGrpSpPr>
        <p:grpSpPr bwMode="auto">
          <a:xfrm rot="-208054">
            <a:off x="6713538" y="3408363"/>
            <a:ext cx="1720850" cy="908050"/>
            <a:chOff x="3098" y="249"/>
            <a:chExt cx="1959" cy="629"/>
          </a:xfrm>
        </p:grpSpPr>
        <p:sp>
          <p:nvSpPr>
            <p:cNvPr id="113695" name="Oval 24"/>
            <p:cNvSpPr>
              <a:spLocks noChangeArrowheads="1"/>
            </p:cNvSpPr>
            <p:nvPr/>
          </p:nvSpPr>
          <p:spPr bwMode="gray">
            <a:xfrm>
              <a:off x="3099" y="297"/>
              <a:ext cx="1958" cy="581"/>
            </a:xfrm>
            <a:prstGeom prst="ellipse">
              <a:avLst/>
            </a:prstGeom>
            <a:gradFill rotWithShape="1">
              <a:gsLst>
                <a:gs pos="0">
                  <a:srgbClr val="636363"/>
                </a:gs>
                <a:gs pos="50000">
                  <a:srgbClr val="B2B2B2"/>
                </a:gs>
                <a:gs pos="100000">
                  <a:srgbClr val="63636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113696" name="Oval 25"/>
            <p:cNvSpPr>
              <a:spLocks noChangeArrowheads="1"/>
            </p:cNvSpPr>
            <p:nvPr/>
          </p:nvSpPr>
          <p:spPr bwMode="gray">
            <a:xfrm>
              <a:off x="3098" y="249"/>
              <a:ext cx="1959" cy="58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</p:grpSp>
      <p:grpSp>
        <p:nvGrpSpPr>
          <p:cNvPr id="113681" name="Group 26"/>
          <p:cNvGrpSpPr>
            <a:grpSpLocks/>
          </p:cNvGrpSpPr>
          <p:nvPr/>
        </p:nvGrpSpPr>
        <p:grpSpPr bwMode="auto">
          <a:xfrm rot="-198351">
            <a:off x="4740275" y="4806950"/>
            <a:ext cx="2373313" cy="1363663"/>
            <a:chOff x="3098" y="249"/>
            <a:chExt cx="1959" cy="629"/>
          </a:xfrm>
        </p:grpSpPr>
        <p:sp>
          <p:nvSpPr>
            <p:cNvPr id="113693" name="Oval 27"/>
            <p:cNvSpPr>
              <a:spLocks noChangeArrowheads="1"/>
            </p:cNvSpPr>
            <p:nvPr/>
          </p:nvSpPr>
          <p:spPr bwMode="gray">
            <a:xfrm>
              <a:off x="3099" y="297"/>
              <a:ext cx="1958" cy="581"/>
            </a:xfrm>
            <a:prstGeom prst="ellipse">
              <a:avLst/>
            </a:prstGeom>
            <a:gradFill rotWithShape="1">
              <a:gsLst>
                <a:gs pos="0">
                  <a:srgbClr val="636363"/>
                </a:gs>
                <a:gs pos="50000">
                  <a:srgbClr val="B2B2B2"/>
                </a:gs>
                <a:gs pos="100000">
                  <a:srgbClr val="63636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113694" name="Oval 28"/>
            <p:cNvSpPr>
              <a:spLocks noChangeArrowheads="1"/>
            </p:cNvSpPr>
            <p:nvPr/>
          </p:nvSpPr>
          <p:spPr bwMode="gray">
            <a:xfrm>
              <a:off x="3098" y="249"/>
              <a:ext cx="1959" cy="58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</p:grpSp>
      <p:grpSp>
        <p:nvGrpSpPr>
          <p:cNvPr id="113682" name="Group 29"/>
          <p:cNvGrpSpPr>
            <a:grpSpLocks/>
          </p:cNvGrpSpPr>
          <p:nvPr/>
        </p:nvGrpSpPr>
        <p:grpSpPr bwMode="auto">
          <a:xfrm rot="-293188">
            <a:off x="1870075" y="5106988"/>
            <a:ext cx="1870075" cy="1065212"/>
            <a:chOff x="3098" y="249"/>
            <a:chExt cx="1959" cy="629"/>
          </a:xfrm>
        </p:grpSpPr>
        <p:sp>
          <p:nvSpPr>
            <p:cNvPr id="113691" name="Oval 30"/>
            <p:cNvSpPr>
              <a:spLocks noChangeArrowheads="1"/>
            </p:cNvSpPr>
            <p:nvPr/>
          </p:nvSpPr>
          <p:spPr bwMode="gray">
            <a:xfrm>
              <a:off x="3099" y="297"/>
              <a:ext cx="1958" cy="581"/>
            </a:xfrm>
            <a:prstGeom prst="ellipse">
              <a:avLst/>
            </a:prstGeom>
            <a:gradFill rotWithShape="1">
              <a:gsLst>
                <a:gs pos="0">
                  <a:srgbClr val="636363"/>
                </a:gs>
                <a:gs pos="50000">
                  <a:srgbClr val="B2B2B2"/>
                </a:gs>
                <a:gs pos="100000">
                  <a:srgbClr val="63636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113692" name="Oval 31"/>
            <p:cNvSpPr>
              <a:spLocks noChangeArrowheads="1"/>
            </p:cNvSpPr>
            <p:nvPr/>
          </p:nvSpPr>
          <p:spPr bwMode="gray">
            <a:xfrm>
              <a:off x="3098" y="249"/>
              <a:ext cx="1959" cy="581"/>
            </a:xfrm>
            <a:prstGeom prst="ellipse">
              <a:avLst/>
            </a:prstGeom>
            <a:gradFill rotWithShape="1">
              <a:gsLst>
                <a:gs pos="0">
                  <a:srgbClr val="C0C0C0"/>
                </a:gs>
                <a:gs pos="100000">
                  <a:srgbClr val="EAEAE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</p:grpSp>
      <p:sp>
        <p:nvSpPr>
          <p:cNvPr id="113683" name="Text Box 32"/>
          <p:cNvSpPr txBox="1">
            <a:spLocks noChangeArrowheads="1"/>
          </p:cNvSpPr>
          <p:nvPr/>
        </p:nvSpPr>
        <p:spPr bwMode="gray">
          <a:xfrm>
            <a:off x="2741613" y="2743200"/>
            <a:ext cx="11826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2000">
                <a:solidFill>
                  <a:srgbClr val="333333"/>
                </a:solidFill>
                <a:ea typeface="新細明體" charset="-120"/>
              </a:rPr>
              <a:t>Where</a:t>
            </a:r>
          </a:p>
        </p:txBody>
      </p:sp>
      <p:sp>
        <p:nvSpPr>
          <p:cNvPr id="113684" name="Text Box 33"/>
          <p:cNvSpPr txBox="1">
            <a:spLocks noChangeArrowheads="1"/>
          </p:cNvSpPr>
          <p:nvPr/>
        </p:nvSpPr>
        <p:spPr bwMode="gray">
          <a:xfrm>
            <a:off x="5329238" y="2576513"/>
            <a:ext cx="10429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2000">
                <a:solidFill>
                  <a:srgbClr val="333333"/>
                </a:solidFill>
                <a:ea typeface="新細明體" charset="-120"/>
              </a:rPr>
              <a:t>When</a:t>
            </a:r>
          </a:p>
        </p:txBody>
      </p:sp>
      <p:sp>
        <p:nvSpPr>
          <p:cNvPr id="113685" name="Text Box 34"/>
          <p:cNvSpPr txBox="1">
            <a:spLocks noChangeArrowheads="1"/>
          </p:cNvSpPr>
          <p:nvPr/>
        </p:nvSpPr>
        <p:spPr bwMode="gray">
          <a:xfrm>
            <a:off x="7197725" y="3608388"/>
            <a:ext cx="866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2000">
                <a:solidFill>
                  <a:srgbClr val="333333"/>
                </a:solidFill>
                <a:ea typeface="新細明體" charset="-120"/>
              </a:rPr>
              <a:t>Why</a:t>
            </a:r>
          </a:p>
        </p:txBody>
      </p:sp>
      <p:sp>
        <p:nvSpPr>
          <p:cNvPr id="113686" name="Text Box 35"/>
          <p:cNvSpPr txBox="1">
            <a:spLocks noChangeArrowheads="1"/>
          </p:cNvSpPr>
          <p:nvPr/>
        </p:nvSpPr>
        <p:spPr bwMode="gray">
          <a:xfrm>
            <a:off x="5502275" y="5235575"/>
            <a:ext cx="866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2000">
                <a:solidFill>
                  <a:srgbClr val="333333"/>
                </a:solidFill>
                <a:ea typeface="新細明體" charset="-120"/>
              </a:rPr>
              <a:t>Who</a:t>
            </a:r>
          </a:p>
        </p:txBody>
      </p:sp>
      <p:sp>
        <p:nvSpPr>
          <p:cNvPr id="113687" name="Text Box 36"/>
          <p:cNvSpPr txBox="1">
            <a:spLocks noChangeArrowheads="1"/>
          </p:cNvSpPr>
          <p:nvPr/>
        </p:nvSpPr>
        <p:spPr bwMode="gray">
          <a:xfrm>
            <a:off x="2319338" y="5407025"/>
            <a:ext cx="866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2000">
                <a:solidFill>
                  <a:srgbClr val="333333"/>
                </a:solidFill>
                <a:ea typeface="新細明體" charset="-120"/>
              </a:rPr>
              <a:t>What</a:t>
            </a:r>
          </a:p>
        </p:txBody>
      </p:sp>
      <p:sp>
        <p:nvSpPr>
          <p:cNvPr id="113688" name="Text Box 37"/>
          <p:cNvSpPr txBox="1">
            <a:spLocks noChangeArrowheads="1"/>
          </p:cNvSpPr>
          <p:nvPr/>
        </p:nvSpPr>
        <p:spPr bwMode="gray">
          <a:xfrm>
            <a:off x="1350963" y="3908425"/>
            <a:ext cx="866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TW" sz="2000">
                <a:solidFill>
                  <a:srgbClr val="333333"/>
                </a:solidFill>
                <a:ea typeface="新細明體" charset="-120"/>
              </a:rPr>
              <a:t>How</a:t>
            </a:r>
          </a:p>
        </p:txBody>
      </p:sp>
      <p:pic>
        <p:nvPicPr>
          <p:cNvPr id="336935" name="Picture 39" descr="調整大小教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516031"/>
            <a:ext cx="2154237" cy="2965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030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6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6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69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6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Execute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分組練習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6" name="選擇關切議題…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選擇關切議題</a:t>
            </a:r>
          </a:p>
          <a:p>
            <a:r>
              <a:rPr lang="zh-TW" altLang="en-US" dirty="0" smtClean="0"/>
              <a:t>發展議題論述</a:t>
            </a:r>
          </a:p>
          <a:p>
            <a:r>
              <a:rPr lang="zh-TW" altLang="en-US" dirty="0" smtClean="0"/>
              <a:t>傳播策略</a:t>
            </a:r>
          </a:p>
          <a:p>
            <a:r>
              <a:rPr lang="zh-TW" altLang="en-US" dirty="0" smtClean="0"/>
              <a:t>達成目標</a:t>
            </a:r>
            <a:endParaRPr lang="zh-TW" altLang="en-US" dirty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SMART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Specific 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明確的</a:t>
            </a:r>
            <a:endParaRPr lang="en-US" altLang="zh-TW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Measurable 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可以測量的</a:t>
            </a:r>
            <a:endParaRPr lang="en-US" altLang="zh-TW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Attainable 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可以做得到的</a:t>
            </a:r>
            <a:endParaRPr lang="en-US" altLang="zh-TW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Realistic 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實際的</a:t>
            </a:r>
            <a:endParaRPr lang="en-US" altLang="zh-TW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mtClean="0">
                <a:latin typeface="標楷體" panose="03000509000000000000" pitchFamily="65" charset="-120"/>
                <a:ea typeface="標楷體" panose="03000509000000000000" pitchFamily="65" charset="-120"/>
              </a:rPr>
              <a:t>Time-limited 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有時限的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8720822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全方位感官運用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776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眼到：電影（濃縮的人生體悟以美感、音樂運用包裝、調度、布局與節奏表現）、閱讀累積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耳到：聆聽客戶需求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口到：討論、火花、新血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手到：簡報、筆記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腳到：旅行、逛街、充電、在資訊中挖寶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頭腦到：角色扮演、穿上顧客的鞋子、逆向思考 </a:t>
            </a:r>
          </a:p>
          <a:p>
            <a:endParaRPr lang="zh-TW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83327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行銷計畫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460" name="AutoShape 3"/>
          <p:cNvSpPr>
            <a:spLocks noChangeArrowheads="1"/>
          </p:cNvSpPr>
          <p:nvPr/>
        </p:nvSpPr>
        <p:spPr bwMode="gray">
          <a:xfrm>
            <a:off x="1619250" y="1444809"/>
            <a:ext cx="3384550" cy="2000250"/>
          </a:xfrm>
          <a:prstGeom prst="rightArrowCallout">
            <a:avLst>
              <a:gd name="adj1" fmla="val 28435"/>
              <a:gd name="adj2" fmla="val 21477"/>
              <a:gd name="adj3" fmla="val 12330"/>
              <a:gd name="adj4" fmla="val 86532"/>
            </a:avLst>
          </a:prstGeom>
          <a:gradFill rotWithShape="1">
            <a:gsLst>
              <a:gs pos="0">
                <a:srgbClr val="99CCFF">
                  <a:alpha val="89998"/>
                </a:srgbClr>
              </a:gs>
              <a:gs pos="100000">
                <a:srgbClr val="CCE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zh-TW"/>
          </a:p>
        </p:txBody>
      </p:sp>
      <p:sp>
        <p:nvSpPr>
          <p:cNvPr id="398340" name="Rectangle 4"/>
          <p:cNvSpPr>
            <a:spLocks noChangeArrowheads="1"/>
          </p:cNvSpPr>
          <p:nvPr/>
        </p:nvSpPr>
        <p:spPr bwMode="gray">
          <a:xfrm>
            <a:off x="1619250" y="1365434"/>
            <a:ext cx="2925763" cy="5159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6471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2270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zh-TW" altLang="zh-TW"/>
          </a:p>
        </p:txBody>
      </p:sp>
      <p:sp>
        <p:nvSpPr>
          <p:cNvPr id="398341" name="AutoShape 5"/>
          <p:cNvSpPr>
            <a:spLocks noChangeArrowheads="1"/>
          </p:cNvSpPr>
          <p:nvPr/>
        </p:nvSpPr>
        <p:spPr bwMode="gray">
          <a:xfrm rot="5400000">
            <a:off x="5535612" y="986022"/>
            <a:ext cx="2308225" cy="3225800"/>
          </a:xfrm>
          <a:prstGeom prst="rightArrowCallout">
            <a:avLst>
              <a:gd name="adj1" fmla="val 39739"/>
              <a:gd name="adj2" fmla="val 30014"/>
              <a:gd name="adj3" fmla="val 7287"/>
              <a:gd name="adj4" fmla="val 86532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48627"/>
                  <a:invGamma/>
                  <a:alpha val="89999"/>
                </a:schemeClr>
              </a:gs>
              <a:gs pos="100000">
                <a:schemeClr val="accent2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zh-TW" altLang="zh-TW"/>
          </a:p>
        </p:txBody>
      </p:sp>
      <p:sp>
        <p:nvSpPr>
          <p:cNvPr id="398342" name="Rectangle 6"/>
          <p:cNvSpPr>
            <a:spLocks noChangeArrowheads="1"/>
          </p:cNvSpPr>
          <p:nvPr/>
        </p:nvSpPr>
        <p:spPr bwMode="gray">
          <a:xfrm>
            <a:off x="5076825" y="1371784"/>
            <a:ext cx="3225800" cy="515937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81961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zh-TW" altLang="zh-TW"/>
          </a:p>
        </p:txBody>
      </p:sp>
      <p:sp>
        <p:nvSpPr>
          <p:cNvPr id="398343" name="AutoShape 7"/>
          <p:cNvSpPr>
            <a:spLocks noChangeArrowheads="1"/>
          </p:cNvSpPr>
          <p:nvPr/>
        </p:nvSpPr>
        <p:spPr bwMode="gray">
          <a:xfrm flipH="1">
            <a:off x="1042988" y="4040371"/>
            <a:ext cx="3582987" cy="2000250"/>
          </a:xfrm>
          <a:prstGeom prst="rightArrowCallout">
            <a:avLst>
              <a:gd name="adj1" fmla="val 28435"/>
              <a:gd name="adj2" fmla="val 21477"/>
              <a:gd name="adj3" fmla="val 13053"/>
              <a:gd name="adj4" fmla="val 86532"/>
            </a:avLst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tint val="63529"/>
                  <a:invGamma/>
                  <a:alpha val="89999"/>
                </a:schemeClr>
              </a:gs>
              <a:gs pos="100000">
                <a:schemeClr val="accent2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Left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zh-TW" altLang="zh-TW"/>
          </a:p>
        </p:txBody>
      </p:sp>
      <p:sp>
        <p:nvSpPr>
          <p:cNvPr id="398344" name="Rectangle 8"/>
          <p:cNvSpPr>
            <a:spLocks noChangeArrowheads="1"/>
          </p:cNvSpPr>
          <p:nvPr/>
        </p:nvSpPr>
        <p:spPr bwMode="gray">
          <a:xfrm>
            <a:off x="1524000" y="3884796"/>
            <a:ext cx="3119438" cy="515938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chemeClr val="accent2">
                  <a:gamma/>
                  <a:shade val="87843"/>
                  <a:invGamma/>
                </a:schemeClr>
              </a:gs>
              <a:gs pos="100000">
                <a:schemeClr val="accent2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Left"/>
            <a:lightRig rig="legacyFlat3" dir="b"/>
          </a:scene3d>
          <a:sp3d extrusionH="188900" prstMaterial="legacyMetal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zh-TW" altLang="zh-TW"/>
          </a:p>
        </p:txBody>
      </p:sp>
      <p:sp>
        <p:nvSpPr>
          <p:cNvPr id="19466" name="AutoShape 9"/>
          <p:cNvSpPr>
            <a:spLocks noChangeArrowheads="1"/>
          </p:cNvSpPr>
          <p:nvPr/>
        </p:nvSpPr>
        <p:spPr bwMode="gray">
          <a:xfrm flipH="1">
            <a:off x="4564063" y="4245159"/>
            <a:ext cx="4329112" cy="1795462"/>
          </a:xfrm>
          <a:prstGeom prst="rightArrowCallout">
            <a:avLst>
              <a:gd name="adj1" fmla="val 28435"/>
              <a:gd name="adj2" fmla="val 21477"/>
              <a:gd name="adj3" fmla="val 15112"/>
              <a:gd name="adj4" fmla="val 86532"/>
            </a:avLst>
          </a:prstGeom>
          <a:gradFill rotWithShape="1">
            <a:gsLst>
              <a:gs pos="0">
                <a:srgbClr val="99CCFF">
                  <a:alpha val="89998"/>
                </a:srgbClr>
              </a:gs>
              <a:gs pos="100000">
                <a:srgbClr val="CCECFF"/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PerspectiveTopLeft"/>
            <a:lightRig rig="legacyFlat3" dir="b"/>
          </a:scene3d>
          <a:sp3d extrusionH="163500" prstMaterial="legacyMetal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zh-TW"/>
          </a:p>
        </p:txBody>
      </p:sp>
      <p:sp>
        <p:nvSpPr>
          <p:cNvPr id="398346" name="Rectangle 10"/>
          <p:cNvSpPr>
            <a:spLocks noChangeArrowheads="1"/>
          </p:cNvSpPr>
          <p:nvPr/>
        </p:nvSpPr>
        <p:spPr bwMode="gray">
          <a:xfrm>
            <a:off x="5132388" y="3884796"/>
            <a:ext cx="3760787" cy="5762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76471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Left"/>
            <a:lightRig rig="legacyFlat3" dir="b"/>
          </a:scene3d>
          <a:sp3d extrusionH="2270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zh-TW" altLang="zh-TW"/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gray">
          <a:xfrm>
            <a:off x="1979613" y="1365434"/>
            <a:ext cx="2317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r>
              <a:rPr kumimoji="1" lang="zh-TW" altLang="en-US" sz="2800" b="0" dirty="0">
                <a:latin typeface="標楷體" pitchFamily="65" charset="-120"/>
              </a:rPr>
              <a:t>我們在哪裡？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gray">
          <a:xfrm>
            <a:off x="5427663" y="1349559"/>
            <a:ext cx="2673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r>
              <a:rPr kumimoji="1" lang="zh-TW" altLang="en-US" sz="2800" b="0">
                <a:solidFill>
                  <a:schemeClr val="tx2"/>
                </a:solidFill>
                <a:latin typeface="標楷體" pitchFamily="65" charset="-120"/>
              </a:rPr>
              <a:t>我們想去哪裡？</a:t>
            </a:r>
            <a:endParaRPr kumimoji="1" lang="en-US" altLang="zh-TW" sz="2800" b="0">
              <a:solidFill>
                <a:schemeClr val="tx2"/>
              </a:solidFill>
              <a:latin typeface="標楷體" pitchFamily="65" charset="-120"/>
            </a:endParaRP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gray">
          <a:xfrm>
            <a:off x="5774323" y="3877514"/>
            <a:ext cx="19800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r>
              <a:rPr kumimoji="1" lang="zh-TW" altLang="en-US" sz="2800" b="0" dirty="0" smtClean="0">
                <a:latin typeface="標楷體" pitchFamily="65" charset="-120"/>
              </a:rPr>
              <a:t>如何到達？</a:t>
            </a:r>
            <a:endParaRPr kumimoji="1" lang="en-US" altLang="zh-TW" sz="2800" b="0" dirty="0">
              <a:latin typeface="標楷體" pitchFamily="65" charset="-120"/>
            </a:endParaRP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gray">
          <a:xfrm>
            <a:off x="1835150" y="3870509"/>
            <a:ext cx="2673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r>
              <a:rPr kumimoji="1" lang="zh-TW" altLang="en-US" sz="2800" b="0">
                <a:solidFill>
                  <a:schemeClr val="tx2"/>
                </a:solidFill>
                <a:latin typeface="標楷體" pitchFamily="65" charset="-120"/>
              </a:rPr>
              <a:t>如何維持成果？</a:t>
            </a:r>
            <a:endParaRPr kumimoji="1" lang="en-US" altLang="zh-TW" sz="2800" b="0">
              <a:solidFill>
                <a:schemeClr val="tx2"/>
              </a:solidFill>
              <a:latin typeface="標楷體" pitchFamily="65" charset="-120"/>
            </a:endParaRPr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1692276" y="2013134"/>
            <a:ext cx="302418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lvl="1" eaLnBrk="1" hangingPunct="1">
              <a:buFontTx/>
              <a:buChar char="•"/>
            </a:pPr>
            <a:r>
              <a:rPr kumimoji="1" lang="zh-TW" altLang="en-US" sz="2000" b="0" dirty="0">
                <a:latin typeface="標楷體" pitchFamily="65" charset="-120"/>
              </a:rPr>
              <a:t>背景資訊</a:t>
            </a:r>
          </a:p>
          <a:p>
            <a:pPr lvl="1" eaLnBrk="1" hangingPunct="1">
              <a:buFontTx/>
              <a:buChar char="•"/>
            </a:pPr>
            <a:r>
              <a:rPr kumimoji="1" lang="zh-TW" altLang="en-US" sz="2000" b="0" dirty="0">
                <a:latin typeface="標楷體" pitchFamily="65" charset="-120"/>
              </a:rPr>
              <a:t>計畫目的</a:t>
            </a:r>
          </a:p>
          <a:p>
            <a:pPr lvl="1" eaLnBrk="1" hangingPunct="1">
              <a:buFontTx/>
              <a:buChar char="•"/>
            </a:pPr>
            <a:r>
              <a:rPr kumimoji="1" lang="en-US" altLang="zh-TW" sz="2000" b="0" dirty="0">
                <a:latin typeface="標楷體" pitchFamily="65" charset="-120"/>
              </a:rPr>
              <a:t>SWOT</a:t>
            </a:r>
            <a:r>
              <a:rPr kumimoji="1" lang="zh-TW" altLang="en-US" sz="2000" b="0" dirty="0">
                <a:latin typeface="標楷體" pitchFamily="65" charset="-120"/>
              </a:rPr>
              <a:t>、競爭力分析</a:t>
            </a:r>
          </a:p>
          <a:p>
            <a:pPr lvl="1" eaLnBrk="1" hangingPunct="1">
              <a:buFontTx/>
              <a:buChar char="•"/>
            </a:pPr>
            <a:r>
              <a:rPr kumimoji="1" lang="zh-TW" altLang="en-US" b="0" dirty="0">
                <a:latin typeface="標楷體" pitchFamily="65" charset="-120"/>
              </a:rPr>
              <a:t>回顧過去及相似的經驗</a:t>
            </a:r>
            <a:endParaRPr kumimoji="1" lang="en-US" altLang="zh-TW" b="0" dirty="0">
              <a:latin typeface="標楷體" pitchFamily="65" charset="-120"/>
            </a:endParaRPr>
          </a:p>
        </p:txBody>
      </p:sp>
      <p:sp>
        <p:nvSpPr>
          <p:cNvPr id="19473" name="Text Box 16"/>
          <p:cNvSpPr txBox="1">
            <a:spLocks noChangeArrowheads="1"/>
          </p:cNvSpPr>
          <p:nvPr/>
        </p:nvSpPr>
        <p:spPr bwMode="auto">
          <a:xfrm>
            <a:off x="5148263" y="1941696"/>
            <a:ext cx="3081337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>
              <a:buFontTx/>
              <a:buChar char="•"/>
            </a:pPr>
            <a:r>
              <a:rPr kumimoji="1" lang="zh-TW" altLang="en-US" sz="2000" b="0">
                <a:latin typeface="標楷體" pitchFamily="65" charset="-120"/>
              </a:rPr>
              <a:t>選擇目標對象</a:t>
            </a:r>
          </a:p>
          <a:p>
            <a:pPr eaLnBrk="1" hangingPunct="1">
              <a:buFontTx/>
              <a:buChar char="•"/>
            </a:pPr>
            <a:r>
              <a:rPr kumimoji="1" lang="zh-TW" altLang="en-US" sz="2000" b="0">
                <a:latin typeface="標楷體" pitchFamily="65" charset="-120"/>
              </a:rPr>
              <a:t>設定目標及目的</a:t>
            </a:r>
          </a:p>
          <a:p>
            <a:pPr eaLnBrk="1" hangingPunct="1">
              <a:buFontTx/>
              <a:buChar char="•"/>
            </a:pPr>
            <a:r>
              <a:rPr kumimoji="1" lang="zh-TW" altLang="en-US" sz="2000" b="0">
                <a:latin typeface="標楷體" pitchFamily="65" charset="-120"/>
              </a:rPr>
              <a:t>分析目標對象及競爭者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endParaRPr lang="en-US" altLang="zh-TW" sz="1600" b="0">
              <a:solidFill>
                <a:srgbClr val="292929"/>
              </a:solidFill>
              <a:latin typeface="標楷體" pitchFamily="65" charset="-120"/>
            </a:endParaRPr>
          </a:p>
        </p:txBody>
      </p:sp>
      <p:sp>
        <p:nvSpPr>
          <p:cNvPr id="19474" name="Text Box 17"/>
          <p:cNvSpPr txBox="1">
            <a:spLocks noChangeArrowheads="1"/>
          </p:cNvSpPr>
          <p:nvPr/>
        </p:nvSpPr>
        <p:spPr bwMode="auto">
          <a:xfrm>
            <a:off x="1692275" y="4532496"/>
            <a:ext cx="33845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>
              <a:buFontTx/>
              <a:buChar char="•"/>
            </a:pPr>
            <a:r>
              <a:rPr kumimoji="1" lang="zh-TW" altLang="en-US" sz="2000" b="0" dirty="0">
                <a:latin typeface="標楷體" pitchFamily="65" charset="-120"/>
              </a:rPr>
              <a:t>發展評估與監測計劃</a:t>
            </a:r>
          </a:p>
          <a:p>
            <a:pPr eaLnBrk="1" hangingPunct="1">
              <a:buFontTx/>
              <a:buChar char="•"/>
            </a:pPr>
            <a:r>
              <a:rPr kumimoji="1" lang="zh-TW" altLang="en-US" sz="2000" b="0" dirty="0">
                <a:latin typeface="標楷體" pitchFamily="65" charset="-120"/>
              </a:rPr>
              <a:t>建立預算尋找資金</a:t>
            </a:r>
          </a:p>
          <a:p>
            <a:pPr eaLnBrk="1" hangingPunct="1">
              <a:buFontTx/>
              <a:buChar char="•"/>
            </a:pPr>
            <a:r>
              <a:rPr kumimoji="1" lang="zh-TW" altLang="en-US" sz="2000" b="0" dirty="0">
                <a:latin typeface="標楷體" pitchFamily="65" charset="-120"/>
              </a:rPr>
              <a:t>執行</a:t>
            </a:r>
            <a:r>
              <a:rPr kumimoji="1" lang="zh-TW" altLang="en-US" sz="2000" b="0" dirty="0" smtClean="0">
                <a:latin typeface="標楷體" pitchFamily="65" charset="-120"/>
              </a:rPr>
              <a:t>計畫</a:t>
            </a:r>
            <a:endParaRPr kumimoji="1" lang="en-US" altLang="zh-TW" sz="2000" b="0" dirty="0">
              <a:latin typeface="標楷體" pitchFamily="65" charset="-120"/>
            </a:endParaRP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076825" y="4461059"/>
            <a:ext cx="399573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r>
              <a:rPr kumimoji="1" lang="zh-TW" altLang="en-US" sz="2000" dirty="0">
                <a:latin typeface="標楷體" pitchFamily="65" charset="-120"/>
              </a:rPr>
              <a:t>決定策略</a:t>
            </a:r>
            <a:r>
              <a:rPr kumimoji="1" lang="en-US" altLang="zh-TW" sz="2000" dirty="0">
                <a:latin typeface="標楷體" pitchFamily="65" charset="-120"/>
              </a:rPr>
              <a:t>4P</a:t>
            </a:r>
            <a:r>
              <a:rPr kumimoji="1" lang="zh-TW" altLang="en-US" sz="2000" dirty="0">
                <a:latin typeface="標楷體" pitchFamily="65" charset="-120"/>
              </a:rPr>
              <a:t>組合</a:t>
            </a:r>
          </a:p>
          <a:p>
            <a:pPr lvl="1" eaLnBrk="1" hangingPunct="1"/>
            <a:r>
              <a:rPr kumimoji="1" lang="zh-TW" altLang="en-US" sz="2000" b="0" dirty="0">
                <a:latin typeface="標楷體" pitchFamily="65" charset="-120"/>
              </a:rPr>
              <a:t>產品：設計行銷的供給物</a:t>
            </a:r>
          </a:p>
          <a:p>
            <a:pPr lvl="1" eaLnBrk="1" hangingPunct="1"/>
            <a:r>
              <a:rPr kumimoji="1" lang="zh-TW" altLang="en-US" sz="2000" b="0" dirty="0">
                <a:latin typeface="標楷體" pitchFamily="65" charset="-120"/>
              </a:rPr>
              <a:t>價格：行為改變的管理成本</a:t>
            </a:r>
          </a:p>
          <a:p>
            <a:pPr lvl="1" eaLnBrk="1" hangingPunct="1"/>
            <a:r>
              <a:rPr kumimoji="1" lang="zh-TW" altLang="en-US" sz="2000" b="0" dirty="0">
                <a:latin typeface="標楷體" pitchFamily="65" charset="-120"/>
              </a:rPr>
              <a:t>通路：讓產品可以被使用</a:t>
            </a:r>
          </a:p>
          <a:p>
            <a:pPr lvl="1" eaLnBrk="1" hangingPunct="1"/>
            <a:r>
              <a:rPr kumimoji="1" lang="zh-TW" altLang="en-US" sz="2000" b="0" dirty="0">
                <a:latin typeface="標楷體" pitchFamily="65" charset="-120"/>
              </a:rPr>
              <a:t>推廣：製造訊息、媒體選擇</a:t>
            </a:r>
          </a:p>
        </p:txBody>
      </p:sp>
      <p:grpSp>
        <p:nvGrpSpPr>
          <p:cNvPr id="19476" name="Group 22"/>
          <p:cNvGrpSpPr>
            <a:grpSpLocks/>
          </p:cNvGrpSpPr>
          <p:nvPr/>
        </p:nvGrpSpPr>
        <p:grpSpPr bwMode="auto">
          <a:xfrm>
            <a:off x="0" y="4461059"/>
            <a:ext cx="1008063" cy="1008062"/>
            <a:chOff x="1292" y="981"/>
            <a:chExt cx="2903" cy="2903"/>
          </a:xfrm>
        </p:grpSpPr>
        <p:sp>
          <p:nvSpPr>
            <p:cNvPr id="19478" name="Oval 23"/>
            <p:cNvSpPr>
              <a:spLocks noChangeArrowheads="1"/>
            </p:cNvSpPr>
            <p:nvPr/>
          </p:nvSpPr>
          <p:spPr bwMode="auto">
            <a:xfrm>
              <a:off x="1292" y="981"/>
              <a:ext cx="2903" cy="290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19479" name="Oval 24"/>
            <p:cNvSpPr>
              <a:spLocks noChangeArrowheads="1"/>
            </p:cNvSpPr>
            <p:nvPr/>
          </p:nvSpPr>
          <p:spPr bwMode="auto">
            <a:xfrm>
              <a:off x="1791" y="1434"/>
              <a:ext cx="1951" cy="195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  <p:sp>
          <p:nvSpPr>
            <p:cNvPr id="19480" name="Oval 25"/>
            <p:cNvSpPr>
              <a:spLocks noChangeArrowheads="1"/>
            </p:cNvSpPr>
            <p:nvPr/>
          </p:nvSpPr>
          <p:spPr bwMode="auto">
            <a:xfrm>
              <a:off x="2381" y="2024"/>
              <a:ext cx="771" cy="77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71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標楷體" pitchFamily="65" charset="-120"/>
                </a:defRPr>
              </a:lvl9pPr>
            </a:lstStyle>
            <a:p>
              <a:pPr eaLnBrk="1" hangingPunct="1"/>
              <a:endParaRPr lang="zh-TW" altLang="zh-TW"/>
            </a:p>
          </p:txBody>
        </p:sp>
      </p:grp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15900" y="5542146"/>
            <a:ext cx="971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>
                <a:ea typeface="新細明體" charset="-120"/>
              </a:rPr>
              <a:t>目標</a:t>
            </a:r>
          </a:p>
        </p:txBody>
      </p:sp>
    </p:spTree>
    <p:extLst>
      <p:ext uri="{BB962C8B-B14F-4D97-AF65-F5344CB8AC3E}">
        <p14:creationId xmlns:p14="http://schemas.microsoft.com/office/powerpoint/2010/main" val="124084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行銷八步曲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我們在哪裡？    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分析環境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聚焦那些議題的處理方法？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甚麼議題要被解決？並獲得支持？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要沿用其他組織已執行計畫？材料？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針對目前狀況，需要調整材料？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460196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行銷八步曲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我們想去哪裡？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選擇目標對象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使用何種區隔變項區隔出有效的目標群眾？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區隔出的團體，何者是值得成為我們著力的對象？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458377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行銷八步曲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設定目標與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我們想要改變的目標行為為何？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要達到何種程度的行為改變？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161232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行銷八步曲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深度了解目標對象及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競爭者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關於要推動的策變行為─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	感受到的利益是甚麼？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	感受到的代價是甚麼？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	哪些是門檻、障礙？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有哪些是我們到對抗的競爭行為？關於這些競爭行為─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	感受到的利益是甚麼？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	感受到的代價是甚麼？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69783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行銷八步曲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我們如何去哪裡？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發展策略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4P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需要何種產品強化策變行為？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如何使過程簡易可行？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什麼會最具誘因？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什麼訊息最清楚、好記、具備策動力？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什麼媒體管道最具溝通、宣傳效果？</a:t>
            </a: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078959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行銷八步曲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我們如何維持成果？</a:t>
            </a:r>
          </a:p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發展評估及監測計畫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策略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什麼樣的評估可以告訴我們，我們正在做甚麼？是否需要改變？</a:t>
            </a:r>
          </a:p>
          <a:p>
            <a:pPr lvl="1">
              <a:buFont typeface="Wingdings" panose="05000000000000000000" pitchFamily="2" charset="2"/>
              <a:buChar char="p"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我們如何知道是否達到目標？下次需要改變作法嗎？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1335116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1|2.6|0.8|29.2|40.2"/>
</p:tagLst>
</file>

<file path=ppt/theme/theme1.xml><?xml version="1.0" encoding="utf-8"?>
<a:theme xmlns:a="http://schemas.openxmlformats.org/drawingml/2006/main" name="預設簡報設計">
  <a:themeElements>
    <a:clrScheme name="預設簡報設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預設簡報設計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預設簡報設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預設簡報設計">
  <a:themeElements>
    <a:clrScheme name="預設簡報設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預設簡報設計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預設簡報設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891</Words>
  <Application>Microsoft Office PowerPoint</Application>
  <PresentationFormat>如螢幕大小 (4:3)</PresentationFormat>
  <Paragraphs>230</Paragraphs>
  <Slides>24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預設簡報設計</vt:lpstr>
      <vt:lpstr>生物多樣性 議題操作與傳播</vt:lpstr>
      <vt:lpstr>大綱</vt:lpstr>
      <vt:lpstr>行銷計畫</vt:lpstr>
      <vt:lpstr>行銷八步曲</vt:lpstr>
      <vt:lpstr>行銷八步曲</vt:lpstr>
      <vt:lpstr>行銷八步曲</vt:lpstr>
      <vt:lpstr>行銷八步曲</vt:lpstr>
      <vt:lpstr>行銷八步曲</vt:lpstr>
      <vt:lpstr>行銷八步曲</vt:lpstr>
      <vt:lpstr>行銷八步曲</vt:lpstr>
      <vt:lpstr>行銷八步曲</vt:lpstr>
      <vt:lpstr>議題</vt:lpstr>
      <vt:lpstr>公共議題</vt:lpstr>
      <vt:lpstr>公共議題的生命週期</vt:lpstr>
      <vt:lpstr>資訊簡單傳播模式</vt:lpstr>
      <vt:lpstr>創意工作單</vt:lpstr>
      <vt:lpstr>內容當道  Content is king</vt:lpstr>
      <vt:lpstr>圖像視覺      聲音聽覺     文字訊息  如果與切身關聯，會更加強專注力!</vt:lpstr>
      <vt:lpstr>故事</vt:lpstr>
      <vt:lpstr>令人印象深刻的故事</vt:lpstr>
      <vt:lpstr>訊息重複、重複、再重複</vt:lpstr>
      <vt:lpstr>分組練習</vt:lpstr>
      <vt:lpstr>SMART</vt:lpstr>
      <vt:lpstr>全方位感官運用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生物多樣性 議題操作與傳播</dc:title>
  <dc:creator>吳倩菊</dc:creator>
  <cp:lastModifiedBy>USER</cp:lastModifiedBy>
  <cp:revision>21</cp:revision>
  <dcterms:modified xsi:type="dcterms:W3CDTF">2017-07-24T00:04:25Z</dcterms:modified>
</cp:coreProperties>
</file>